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8"/>
  </p:notesMasterIdLst>
  <p:sldIdLst>
    <p:sldId id="265" r:id="rId2"/>
    <p:sldId id="302" r:id="rId3"/>
    <p:sldId id="303" r:id="rId4"/>
    <p:sldId id="304" r:id="rId5"/>
    <p:sldId id="305" r:id="rId6"/>
    <p:sldId id="306" r:id="rId7"/>
    <p:sldId id="307" r:id="rId8"/>
    <p:sldId id="308" r:id="rId9"/>
    <p:sldId id="309" r:id="rId10"/>
    <p:sldId id="310" r:id="rId11"/>
    <p:sldId id="313" r:id="rId12"/>
    <p:sldId id="312" r:id="rId13"/>
    <p:sldId id="314" r:id="rId14"/>
    <p:sldId id="315" r:id="rId15"/>
    <p:sldId id="316" r:id="rId16"/>
    <p:sldId id="301" r:id="rId17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吳皓煒" initials="吳皓煒" lastIdx="1" clrIdx="0">
    <p:extLst>
      <p:ext uri="{19B8F6BF-5375-455C-9EA6-DF929625EA0E}">
        <p15:presenceInfo xmlns:p15="http://schemas.microsoft.com/office/powerpoint/2012/main" userId="f81f2b12c6ce421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E4B74"/>
    <a:srgbClr val="2A5989"/>
    <a:srgbClr val="E7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88557" autoAdjust="0"/>
  </p:normalViewPr>
  <p:slideViewPr>
    <p:cSldViewPr snapToGrid="0">
      <p:cViewPr varScale="1">
        <p:scale>
          <a:sx n="73" d="100"/>
          <a:sy n="73" d="100"/>
        </p:scale>
        <p:origin x="110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59EF71-3DD0-46ED-96AA-8FCF0AA7B929}" type="datetimeFigureOut">
              <a:rPr lang="zh-CN" altLang="en-US" smtClean="0"/>
              <a:t>2021/12/6</a:t>
            </a:fld>
            <a:endParaRPr lang="zh-CN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CN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97D9B6-D511-4616-8B9E-4D713E75111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69692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3-1</a:t>
            </a:r>
            <a:r>
              <a:rPr lang="zh-TW" altLang="en-US" dirty="0"/>
              <a:t>：</a:t>
            </a:r>
            <a:r>
              <a:rPr lang="en-US" altLang="zh-CN" dirty="0"/>
              <a:t> tail (</a:t>
            </a:r>
            <a:r>
              <a:rPr lang="en-US" altLang="zh-CN" dirty="0" err="1"/>
              <a:t>i</a:t>
            </a:r>
            <a:r>
              <a:rPr lang="en-US" altLang="zh-CN" dirty="0"/>
              <a:t>, j-1)</a:t>
            </a:r>
            <a:r>
              <a:rPr lang="zh-CN" altLang="en-US" dirty="0"/>
              <a:t>必定</a:t>
            </a:r>
            <a:r>
              <a:rPr lang="en-US" altLang="zh-CN" dirty="0"/>
              <a:t>tail(i-1, j)</a:t>
            </a:r>
            <a:r>
              <a:rPr lang="zh-CN" altLang="en-US" dirty="0"/>
              <a:t>的左邊，因此直接捨棄 </a:t>
            </a:r>
            <a:r>
              <a:rPr lang="en-US" altLang="zh-CN" dirty="0"/>
              <a:t> tail (</a:t>
            </a:r>
            <a:r>
              <a:rPr lang="en-US" altLang="zh-CN" dirty="0" err="1"/>
              <a:t>i</a:t>
            </a:r>
            <a:r>
              <a:rPr lang="en-US" altLang="zh-CN" dirty="0"/>
              <a:t>, j-1)</a:t>
            </a:r>
          </a:p>
          <a:p>
            <a:r>
              <a:rPr lang="en-US" altLang="zh-CN" dirty="0"/>
              <a:t>3-2</a:t>
            </a:r>
            <a:r>
              <a:rPr lang="zh-TW" altLang="en-US" dirty="0"/>
              <a:t>：</a:t>
            </a:r>
            <a:r>
              <a:rPr lang="zh-CN" altLang="en-US" dirty="0">
                <a:effectLst/>
              </a:rPr>
              <a:t>如果 </a:t>
            </a:r>
            <a:r>
              <a:rPr lang="en-US" altLang="zh-CN" dirty="0">
                <a:effectLst/>
              </a:rPr>
              <a:t>[</a:t>
            </a:r>
            <a:r>
              <a:rPr lang="en-US" altLang="zh-CN" dirty="0" err="1">
                <a:effectLst/>
              </a:rPr>
              <a:t>i</a:t>
            </a:r>
            <a:r>
              <a:rPr lang="en-US" altLang="zh-CN" dirty="0">
                <a:effectLst/>
              </a:rPr>
              <a:t>, j] </a:t>
            </a:r>
            <a:r>
              <a:rPr lang="zh-CN" altLang="en-US" dirty="0">
                <a:effectLst/>
              </a:rPr>
              <a:t>的 </a:t>
            </a:r>
            <a:r>
              <a:rPr lang="en-US" altLang="zh-CN" dirty="0" err="1">
                <a:effectLst/>
              </a:rPr>
              <a:t>pretail</a:t>
            </a:r>
            <a:r>
              <a:rPr lang="en-US" altLang="zh-CN" dirty="0">
                <a:effectLst/>
              </a:rPr>
              <a:t> </a:t>
            </a:r>
            <a:r>
              <a:rPr lang="zh-CN" altLang="en-US" dirty="0">
                <a:effectLst/>
              </a:rPr>
              <a:t>和 </a:t>
            </a:r>
            <a:r>
              <a:rPr lang="en-US" altLang="zh-CN" dirty="0">
                <a:effectLst/>
              </a:rPr>
              <a:t>tail </a:t>
            </a:r>
            <a:r>
              <a:rPr lang="zh-CN" altLang="en-US" dirty="0">
                <a:effectLst/>
              </a:rPr>
              <a:t>位於同一列，表示 </a:t>
            </a:r>
            <a:r>
              <a:rPr lang="en-US" altLang="zh-CN" dirty="0">
                <a:effectLst/>
              </a:rPr>
              <a:t>[</a:t>
            </a:r>
            <a:r>
              <a:rPr lang="en-US" altLang="zh-CN" dirty="0" err="1">
                <a:effectLst/>
              </a:rPr>
              <a:t>i</a:t>
            </a:r>
            <a:r>
              <a:rPr lang="en-US" altLang="zh-CN" dirty="0">
                <a:effectLst/>
              </a:rPr>
              <a:t>, j] </a:t>
            </a:r>
            <a:r>
              <a:rPr lang="zh-CN" altLang="en-US" dirty="0">
                <a:effectLst/>
              </a:rPr>
              <a:t>只指向唯一的頂點 </a:t>
            </a:r>
            <a:r>
              <a:rPr lang="en-US" altLang="zh-CN" dirty="0" err="1">
                <a:effectLst/>
              </a:rPr>
              <a:t>pretail</a:t>
            </a:r>
            <a:r>
              <a:rPr lang="zh-CN" altLang="en-US" dirty="0">
                <a:effectLst/>
              </a:rPr>
              <a:t>（稱為Ｐ），因爲此時 </a:t>
            </a:r>
            <a:r>
              <a:rPr lang="en-US" altLang="zh-CN" dirty="0">
                <a:effectLst/>
              </a:rPr>
              <a:t>tail </a:t>
            </a:r>
            <a:r>
              <a:rPr lang="zh-CN" altLang="en-US" dirty="0">
                <a:effectLst/>
              </a:rPr>
              <a:t>為 </a:t>
            </a:r>
            <a:r>
              <a:rPr lang="en-US" altLang="zh-CN" dirty="0">
                <a:effectLst/>
              </a:rPr>
              <a:t>[i-1, j] </a:t>
            </a:r>
            <a:r>
              <a:rPr lang="zh-CN" altLang="en-US" dirty="0">
                <a:effectLst/>
              </a:rPr>
              <a:t>的 </a:t>
            </a:r>
            <a:r>
              <a:rPr lang="en-US" altLang="zh-CN" dirty="0">
                <a:effectLst/>
              </a:rPr>
              <a:t>tail </a:t>
            </a:r>
            <a:r>
              <a:rPr lang="zh-CN" altLang="en-US" dirty="0">
                <a:effectLst/>
              </a:rPr>
              <a:t>（稱為Ｔ），而 Ｐ 如果位於 </a:t>
            </a:r>
            <a:r>
              <a:rPr lang="en-US" altLang="zh-CN" dirty="0">
                <a:effectLst/>
              </a:rPr>
              <a:t>1 ~ i-1 </a:t>
            </a:r>
            <a:r>
              <a:rPr lang="zh-CN" altLang="en-US" dirty="0">
                <a:effectLst/>
              </a:rPr>
              <a:t>行的位置，那麼 </a:t>
            </a:r>
            <a:r>
              <a:rPr lang="en-US" altLang="zh-CN" dirty="0">
                <a:effectLst/>
              </a:rPr>
              <a:t>[i-1, j] </a:t>
            </a:r>
            <a:r>
              <a:rPr lang="zh-CN" altLang="en-US" dirty="0">
                <a:effectLst/>
              </a:rPr>
              <a:t>的 </a:t>
            </a:r>
            <a:r>
              <a:rPr lang="en-US" altLang="zh-CN" dirty="0">
                <a:effectLst/>
              </a:rPr>
              <a:t>tail </a:t>
            </a:r>
            <a:r>
              <a:rPr lang="zh-CN" altLang="en-US" dirty="0">
                <a:effectLst/>
              </a:rPr>
              <a:t>應該指向 Ｐ而不是Ｔ。因此，Ｐ必定位於第 </a:t>
            </a:r>
            <a:r>
              <a:rPr lang="en-US" altLang="zh-CN" dirty="0" err="1">
                <a:effectLst/>
              </a:rPr>
              <a:t>i</a:t>
            </a:r>
            <a:r>
              <a:rPr lang="en-US" altLang="zh-CN" dirty="0">
                <a:effectLst/>
              </a:rPr>
              <a:t> </a:t>
            </a:r>
            <a:r>
              <a:rPr lang="zh-CN" altLang="en-US" dirty="0">
                <a:effectLst/>
              </a:rPr>
              <a:t>行的位置，從而使得 </a:t>
            </a:r>
            <a:r>
              <a:rPr lang="en-US" altLang="zh-CN" dirty="0">
                <a:effectLst/>
              </a:rPr>
              <a:t>[</a:t>
            </a:r>
            <a:r>
              <a:rPr lang="en-US" altLang="zh-CN" dirty="0" err="1">
                <a:effectLst/>
              </a:rPr>
              <a:t>i</a:t>
            </a:r>
            <a:r>
              <a:rPr lang="en-US" altLang="zh-CN" dirty="0">
                <a:effectLst/>
              </a:rPr>
              <a:t>, j] </a:t>
            </a:r>
            <a:r>
              <a:rPr lang="zh-CN" altLang="en-US" dirty="0">
                <a:effectLst/>
              </a:rPr>
              <a:t>只能指向Ｐ點。</a:t>
            </a:r>
            <a:endParaRPr lang="en-US" altLang="zh-CN" dirty="0">
              <a:effectLst/>
            </a:endParaRPr>
          </a:p>
          <a:p>
            <a:r>
              <a:rPr lang="en-US" altLang="zh-CN" dirty="0">
                <a:effectLst/>
              </a:rPr>
              <a:t>3-3</a:t>
            </a:r>
            <a:r>
              <a:rPr lang="zh-TW" altLang="en-US" dirty="0">
                <a:effectLst/>
              </a:rPr>
              <a:t>：</a:t>
            </a:r>
            <a:r>
              <a:rPr lang="en-US" altLang="zh-TW" dirty="0">
                <a:effectLst/>
              </a:rPr>
              <a:t>head(</a:t>
            </a:r>
            <a:r>
              <a:rPr lang="en-US" altLang="zh-TW" dirty="0" err="1">
                <a:effectLst/>
              </a:rPr>
              <a:t>i,j</a:t>
            </a:r>
            <a:r>
              <a:rPr lang="en-US" altLang="zh-TW" dirty="0">
                <a:effectLst/>
              </a:rPr>
              <a:t>)</a:t>
            </a:r>
            <a:r>
              <a:rPr lang="zh-TW" altLang="en-US" dirty="0">
                <a:effectLst/>
              </a:rPr>
              <a:t>为空表示邻接表至多两个顶点，必定有</a:t>
            </a:r>
            <a:r>
              <a:rPr lang="en-US" altLang="zh-TW" dirty="0">
                <a:effectLst/>
              </a:rPr>
              <a:t>head(</a:t>
            </a:r>
            <a:r>
              <a:rPr lang="en-US" altLang="zh-TW" dirty="0" err="1">
                <a:effectLst/>
              </a:rPr>
              <a:t>i,j</a:t>
            </a:r>
            <a:r>
              <a:rPr lang="en-US" altLang="zh-TW" dirty="0">
                <a:effectLst/>
              </a:rPr>
              <a:t>)=</a:t>
            </a:r>
            <a:r>
              <a:rPr lang="en-US" altLang="zh-TW" dirty="0" err="1">
                <a:effectLst/>
              </a:rPr>
              <a:t>pretail</a:t>
            </a:r>
            <a:r>
              <a:rPr lang="en-US" altLang="zh-TW" dirty="0">
                <a:effectLst/>
              </a:rPr>
              <a:t>(</a:t>
            </a:r>
            <a:r>
              <a:rPr lang="en-US" altLang="zh-TW" dirty="0" err="1">
                <a:effectLst/>
              </a:rPr>
              <a:t>i,j</a:t>
            </a:r>
            <a:r>
              <a:rPr lang="en-US" altLang="zh-TW" dirty="0">
                <a:effectLst/>
              </a:rPr>
              <a:t>)</a:t>
            </a:r>
            <a:r>
              <a:rPr lang="zh-TW" altLang="en-US" dirty="0">
                <a:effectLst/>
              </a:rPr>
              <a:t>。</a:t>
            </a:r>
            <a:endParaRPr lang="zh-CN" altLang="en-US" dirty="0"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97D9B6-D511-4616-8B9E-4D713E75111C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26155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2997200"/>
            <a:ext cx="7772400" cy="1692276"/>
          </a:xfrm>
        </p:spPr>
        <p:txBody>
          <a:bodyPr anchor="b"/>
          <a:lstStyle>
            <a:lvl1pPr algn="ctr">
              <a:defRPr sz="6000">
                <a:solidFill>
                  <a:srgbClr val="2A5989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4927600"/>
            <a:ext cx="6858000" cy="342900"/>
          </a:xfrm>
        </p:spPr>
        <p:txBody>
          <a:bodyPr/>
          <a:lstStyle>
            <a:lvl1pPr marL="0" indent="0" algn="ctr">
              <a:buNone/>
              <a:defRPr sz="2400">
                <a:latin typeface="DFKai-SB" panose="03000509000000000000" pitchFamily="65" charset="-120"/>
                <a:ea typeface="DFKai-SB" panose="03000509000000000000" pitchFamily="65" charset="-12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8B0DF-9E95-4FF5-9934-3B6869D759F3}" type="datetimeFigureOut">
              <a:rPr lang="zh-CN" altLang="en-US" smtClean="0"/>
              <a:t>2021/12/6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01765-28EA-41EE-8360-4DCDA7AD8B0A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noFill/>
          <a:ln w="254000" cap="flat">
            <a:solidFill>
              <a:srgbClr val="2A5989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cxnSp>
        <p:nvCxnSpPr>
          <p:cNvPr id="8" name="直接连接符 7"/>
          <p:cNvCxnSpPr/>
          <p:nvPr userDrawn="1"/>
        </p:nvCxnSpPr>
        <p:spPr>
          <a:xfrm>
            <a:off x="3323493" y="3466407"/>
            <a:ext cx="248998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椭圆 10"/>
          <p:cNvSpPr/>
          <p:nvPr userDrawn="1"/>
        </p:nvSpPr>
        <p:spPr>
          <a:xfrm>
            <a:off x="3966693" y="1867437"/>
            <a:ext cx="1210614" cy="1210614"/>
          </a:xfrm>
          <a:prstGeom prst="ellipse">
            <a:avLst/>
          </a:prstGeom>
          <a:solidFill>
            <a:srgbClr val="2A598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9080" y="1953051"/>
            <a:ext cx="1045840" cy="1048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7380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8B0DF-9E95-4FF5-9934-3B6869D759F3}" type="datetimeFigureOut">
              <a:rPr lang="zh-CN" altLang="en-US" smtClean="0"/>
              <a:t>2021/12/6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01765-28EA-41EE-8360-4DCDA7AD8B0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28040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8B0DF-9E95-4FF5-9934-3B6869D759F3}" type="datetimeFigureOut">
              <a:rPr lang="zh-CN" altLang="en-US" smtClean="0"/>
              <a:t>2021/12/6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01765-28EA-41EE-8360-4DCDA7AD8B0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59068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8318" y="722313"/>
            <a:ext cx="5799564" cy="5816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1116" y="365126"/>
            <a:ext cx="7764234" cy="1325563"/>
          </a:xfrm>
        </p:spPr>
        <p:txBody>
          <a:bodyPr/>
          <a:lstStyle>
            <a:lvl1pPr>
              <a:defRPr>
                <a:solidFill>
                  <a:srgbClr val="2A5989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28600" indent="-228600">
              <a:buFont typeface="Wingdings" panose="05000000000000000000" pitchFamily="2" charset="2"/>
              <a:buChar char="n"/>
              <a:defRPr>
                <a:latin typeface="华文中宋" panose="02010600040101010101" pitchFamily="2" charset="-122"/>
                <a:ea typeface="华文中宋" panose="02010600040101010101" pitchFamily="2" charset="-122"/>
              </a:defRPr>
            </a:lvl1pPr>
            <a:lvl2pPr marL="685800" indent="-228600">
              <a:buFont typeface="Wingdings" panose="05000000000000000000" pitchFamily="2" charset="2"/>
              <a:buChar char="n"/>
              <a:defRPr>
                <a:latin typeface="DFKai-SB" panose="03000509000000000000" pitchFamily="65" charset="-120"/>
                <a:ea typeface="DFKai-SB" panose="03000509000000000000" pitchFamily="65" charset="-120"/>
              </a:defRPr>
            </a:lvl2pPr>
            <a:lvl3pPr marL="1143000" indent="-228600">
              <a:buFont typeface="Wingdings" panose="05000000000000000000" pitchFamily="2" charset="2"/>
              <a:buChar char="n"/>
              <a:defRPr>
                <a:latin typeface="DFKai-SB" panose="03000509000000000000" pitchFamily="65" charset="-120"/>
                <a:ea typeface="DFKai-SB" panose="03000509000000000000" pitchFamily="65" charset="-120"/>
              </a:defRPr>
            </a:lvl3pPr>
            <a:lvl4pPr marL="1600200" indent="-228600">
              <a:buFont typeface="Wingdings" panose="05000000000000000000" pitchFamily="2" charset="2"/>
              <a:buChar char="n"/>
              <a:defRPr>
                <a:latin typeface="DFKai-SB" panose="03000509000000000000" pitchFamily="65" charset="-120"/>
                <a:ea typeface="DFKai-SB" panose="03000509000000000000" pitchFamily="65" charset="-120"/>
              </a:defRPr>
            </a:lvl4pPr>
            <a:lvl5pPr marL="2057400" indent="-228600">
              <a:buFont typeface="Wingdings" panose="05000000000000000000" pitchFamily="2" charset="2"/>
              <a:buChar char="n"/>
              <a:defRPr>
                <a:latin typeface="DFKai-SB" panose="03000509000000000000" pitchFamily="65" charset="-120"/>
                <a:ea typeface="DFKai-SB" panose="03000509000000000000" pitchFamily="65" charset="-12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8B0DF-9E95-4FF5-9934-3B6869D759F3}" type="datetimeFigureOut">
              <a:rPr lang="zh-CN" altLang="en-US" smtClean="0"/>
              <a:t>2021/12/6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01765-28EA-41EE-8360-4DCDA7AD8B0A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noFill/>
          <a:ln w="254000" cap="flat">
            <a:solidFill>
              <a:srgbClr val="2A5989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8" name="矩形 7"/>
          <p:cNvSpPr/>
          <p:nvPr userDrawn="1"/>
        </p:nvSpPr>
        <p:spPr>
          <a:xfrm>
            <a:off x="628651" y="478973"/>
            <a:ext cx="122465" cy="972457"/>
          </a:xfrm>
          <a:prstGeom prst="rect">
            <a:avLst/>
          </a:prstGeom>
          <a:solidFill>
            <a:srgbClr val="2A59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</p:spTree>
    <p:extLst>
      <p:ext uri="{BB962C8B-B14F-4D97-AF65-F5344CB8AC3E}">
        <p14:creationId xmlns:p14="http://schemas.microsoft.com/office/powerpoint/2010/main" val="26168688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8318" y="722313"/>
            <a:ext cx="5799564" cy="5816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6352" y="1709739"/>
            <a:ext cx="7764235" cy="2852737"/>
          </a:xfrm>
        </p:spPr>
        <p:txBody>
          <a:bodyPr anchor="b"/>
          <a:lstStyle>
            <a:lvl1pPr>
              <a:defRPr sz="6000">
                <a:solidFill>
                  <a:srgbClr val="1E4B74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8B0DF-9E95-4FF5-9934-3B6869D759F3}" type="datetimeFigureOut">
              <a:rPr lang="zh-CN" altLang="en-US" smtClean="0"/>
              <a:t>2021/12/6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01765-28EA-41EE-8360-4DCDA7AD8B0A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623888" y="3483657"/>
            <a:ext cx="122465" cy="972457"/>
          </a:xfrm>
          <a:prstGeom prst="rect">
            <a:avLst/>
          </a:prstGeom>
          <a:solidFill>
            <a:srgbClr val="2A59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9" name="矩形 8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noFill/>
          <a:ln w="254000" cap="flat">
            <a:solidFill>
              <a:srgbClr val="2A5989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</p:spTree>
    <p:extLst>
      <p:ext uri="{BB962C8B-B14F-4D97-AF65-F5344CB8AC3E}">
        <p14:creationId xmlns:p14="http://schemas.microsoft.com/office/powerpoint/2010/main" val="30467181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8B0DF-9E95-4FF5-9934-3B6869D759F3}" type="datetimeFigureOut">
              <a:rPr lang="zh-CN" altLang="en-US" smtClean="0"/>
              <a:t>2021/12/6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01765-28EA-41EE-8360-4DCDA7AD8B0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93483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8B0DF-9E95-4FF5-9934-3B6869D759F3}" type="datetimeFigureOut">
              <a:rPr lang="zh-CN" altLang="en-US" smtClean="0"/>
              <a:t>2021/12/6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01765-28EA-41EE-8360-4DCDA7AD8B0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44406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8B0DF-9E95-4FF5-9934-3B6869D759F3}" type="datetimeFigureOut">
              <a:rPr lang="zh-CN" altLang="en-US" smtClean="0"/>
              <a:t>2021/12/6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01765-28EA-41EE-8360-4DCDA7AD8B0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43272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8B0DF-9E95-4FF5-9934-3B6869D759F3}" type="datetimeFigureOut">
              <a:rPr lang="zh-CN" altLang="en-US" smtClean="0"/>
              <a:t>2021/12/6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01765-28EA-41EE-8360-4DCDA7AD8B0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51268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8B0DF-9E95-4FF5-9934-3B6869D759F3}" type="datetimeFigureOut">
              <a:rPr lang="zh-CN" altLang="en-US" smtClean="0"/>
              <a:t>2021/12/6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01765-28EA-41EE-8360-4DCDA7AD8B0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35909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8B0DF-9E95-4FF5-9934-3B6869D759F3}" type="datetimeFigureOut">
              <a:rPr lang="zh-CN" altLang="en-US" smtClean="0"/>
              <a:t>2021/12/6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01765-28EA-41EE-8360-4DCDA7AD8B0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85340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68B0DF-9E95-4FF5-9934-3B6869D759F3}" type="datetimeFigureOut">
              <a:rPr lang="zh-CN" altLang="en-US" smtClean="0"/>
              <a:t>2021/12/6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201765-28EA-41EE-8360-4DCDA7AD8B0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33157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742950" y="2997200"/>
            <a:ext cx="7772400" cy="1692276"/>
          </a:xfrm>
        </p:spPr>
        <p:txBody>
          <a:bodyPr>
            <a:noAutofit/>
          </a:bodyPr>
          <a:lstStyle/>
          <a:p>
            <a:r>
              <a:rPr lang="en-US" altLang="zh-CN" sz="3200" dirty="0"/>
              <a:t>Fast and Simple Computation of All Longest Common Subsequences</a:t>
            </a:r>
            <a:endParaRPr lang="zh-CN" altLang="en-US" sz="3200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zh-TW" altLang="en-US"/>
              <a:t>助教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924942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BFEB252-D5E3-4075-B3F4-D7509038CC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轮廓</a:t>
            </a:r>
            <a:endParaRPr lang="zh-CN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F6E312B-D066-4B10-B0FC-F0086C96AD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3427711" cy="4351338"/>
          </a:xfrm>
        </p:spPr>
        <p:txBody>
          <a:bodyPr>
            <a:normAutofit/>
          </a:bodyPr>
          <a:lstStyle/>
          <a:p>
            <a:r>
              <a:rPr lang="zh-TW" altLang="en-US" dirty="0"/>
              <a:t>所有</a:t>
            </a:r>
            <a:r>
              <a:rPr lang="en-US" altLang="zh-CN" dirty="0"/>
              <a:t>APLG</a:t>
            </a:r>
            <a:r>
              <a:rPr lang="zh-TW" altLang="en-US" dirty="0"/>
              <a:t>有向边的个数可能超过</a:t>
            </a:r>
            <a:r>
              <a:rPr lang="en-US" altLang="zh-TW" dirty="0"/>
              <a:t>O(</a:t>
            </a:r>
            <a:r>
              <a:rPr lang="en-US" altLang="zh-TW" dirty="0" err="1"/>
              <a:t>mn</a:t>
            </a:r>
            <a:r>
              <a:rPr lang="en-US" altLang="zh-TW" dirty="0"/>
              <a:t>)</a:t>
            </a:r>
            <a:r>
              <a:rPr lang="zh-TW" altLang="en-US" dirty="0"/>
              <a:t>，所以不能让顶点直接指向自己的后继。</a:t>
            </a:r>
            <a:endParaRPr lang="en-US" altLang="zh-TW" dirty="0"/>
          </a:p>
          <a:p>
            <a:r>
              <a:rPr lang="zh-TW" altLang="en-US" dirty="0"/>
              <a:t>相同阶数的顶点很可能指向相同的匹配，我们可以运用这一特性大大减少空间开销。</a:t>
            </a:r>
            <a:endParaRPr lang="en-US" altLang="zh-TW" dirty="0"/>
          </a:p>
          <a:p>
            <a:endParaRPr lang="zh-CN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D74756B7-F0E8-42DD-900D-838C512482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6361" y="1281222"/>
            <a:ext cx="4795947" cy="5108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2752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E1691C4-2E20-4341-BF87-D6A8E5E037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轮廓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835CD812-CA79-41FE-B17D-23CAB21C310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690689"/>
                <a:ext cx="7886700" cy="4486274"/>
              </a:xfrm>
            </p:spPr>
            <p:txBody>
              <a:bodyPr>
                <a:normAutofit/>
              </a:bodyPr>
              <a:lstStyle/>
              <a:p>
                <a:r>
                  <a:rPr lang="zh-TW" altLang="en-US" dirty="0"/>
                  <a:t>反支配点：若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zh-TW" altLang="en-US" dirty="0"/>
                  <a:t>是反支配点 ，</a:t>
                </a:r>
                <a:endParaRPr lang="en-US" altLang="zh-TW" sz="2400" dirty="0"/>
              </a:p>
              <a:p>
                <a:pPr lvl="1">
                  <a:buFont typeface="Arial" panose="020B0604020202020204" pitchFamily="34" charset="0"/>
                  <a:buChar char="•"/>
                </a:pPr>
                <a:r>
                  <a:rPr lang="zh-TW" altLang="en-US" dirty="0"/>
                  <a:t>不存在其他匹配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CN" i="1" dirty="0" err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′, 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′] </m:t>
                    </m:r>
                  </m:oMath>
                </a14:m>
                <a:r>
                  <a:rPr lang="zh-TW" altLang="en-US" dirty="0"/>
                  <a:t>满足：</a:t>
                </a:r>
                <a:endParaRPr lang="en-US" altLang="zh-TW" dirty="0"/>
              </a:p>
              <a:p>
                <a:pPr marL="1257300" lvl="2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lang="zh-TW" altLang="en-US" i="1" dirty="0">
                            <a:latin typeface="Cambria Math" panose="02040503050406030204" pitchFamily="18" charset="0"/>
                          </a:rPr>
                          <m:t>’</m:t>
                        </m:r>
                      </m:sup>
                    </m:sSup>
                    <m:r>
                      <a:rPr lang="en-US" altLang="zh-CN" i="1" dirty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altLang="zh-CN" i="1" dirty="0" err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zh-TW" dirty="0"/>
                  <a:t> </a:t>
                </a:r>
                <a:r>
                  <a:rPr lang="zh-TW" altLang="en-US" dirty="0"/>
                  <a:t>且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p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i="1" dirty="0">
                        <a:latin typeface="Cambria Math" panose="02040503050406030204" pitchFamily="18" charset="0"/>
                      </a:rPr>
                      <m:t>&lt;</m:t>
                    </m:r>
                    <m:sSup>
                      <m:sSup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p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r>
                  <a:rPr lang="zh-TW" altLang="en-US" dirty="0"/>
                  <a:t>；或</a:t>
                </a:r>
                <a:endParaRPr lang="en-US" altLang="zh-CN" dirty="0"/>
              </a:p>
              <a:p>
                <a:pPr marL="1257300" lvl="2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p>
                        <m:r>
                          <a:rPr lang="zh-TW" altLang="en-US" i="1" dirty="0">
                            <a:latin typeface="Cambria Math" panose="02040503050406030204" pitchFamily="18" charset="0"/>
                          </a:rPr>
                          <m:t>’</m:t>
                        </m:r>
                      </m:sup>
                    </m:sSup>
                    <m:r>
                      <a:rPr lang="en-US" altLang="zh-CN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altLang="zh-TW" dirty="0"/>
                  <a:t> </a:t>
                </a:r>
                <a:r>
                  <a:rPr lang="zh-TW" altLang="en-US" dirty="0"/>
                  <a:t>且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i="1" dirty="0">
                        <a:latin typeface="Cambria Math" panose="02040503050406030204" pitchFamily="18" charset="0"/>
                      </a:rPr>
                      <m:t>&lt;</m:t>
                    </m:r>
                    <m:sSup>
                      <m:sSup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altLang="zh-TW" sz="2400" dirty="0"/>
              </a:p>
              <a:p>
                <a:r>
                  <a:rPr lang="zh-TW" altLang="en-US" dirty="0"/>
                  <a:t>轮廓：相同阶数 </a:t>
                </a:r>
                <a:r>
                  <a:rPr lang="en-US" altLang="zh-TW" dirty="0"/>
                  <a:t>k </a:t>
                </a:r>
                <a:r>
                  <a:rPr lang="zh-TW" altLang="en-US" dirty="0"/>
                  <a:t>的反支配点，按照</a:t>
                </a:r>
                <a:r>
                  <a:rPr lang="zh-TW" altLang="en-US" b="1" dirty="0"/>
                  <a:t>左下至右上</a:t>
                </a:r>
                <a:r>
                  <a:rPr lang="zh-TW" altLang="en-US" dirty="0"/>
                  <a:t>的顺序</a:t>
                </a:r>
                <a:r>
                  <a:rPr lang="zh-CN" altLang="en-US" dirty="0"/>
                  <a:t> </a:t>
                </a:r>
                <a:r>
                  <a:rPr lang="zh-TW" altLang="en-US" dirty="0"/>
                  <a:t>排列而成的序列，称为 </a:t>
                </a:r>
                <a:r>
                  <a:rPr lang="en-US" altLang="zh-TW" dirty="0"/>
                  <a:t>k</a:t>
                </a:r>
                <a:r>
                  <a:rPr lang="zh-TW" altLang="en-US" dirty="0"/>
                  <a:t> 阶轮廓。</a:t>
                </a:r>
                <a:endParaRPr lang="en-US" altLang="zh-TW" dirty="0"/>
              </a:p>
              <a:p>
                <a:r>
                  <a:rPr lang="zh-TW" altLang="en-US" dirty="0"/>
                  <a:t>将所有相同阶数的反支配点沿着轮廓的方向全部串联起来。因为第一个和最后一个后继可能不是反支配点，因此需要一些额外的空间才能顺着轮廓找到所有后继。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835CD812-CA79-41FE-B17D-23CAB21C310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690689"/>
                <a:ext cx="7886700" cy="4486274"/>
              </a:xfrm>
              <a:blipFill>
                <a:blip r:embed="rId2"/>
                <a:stretch>
                  <a:fillRect l="-1314" t="-2310" r="-115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423281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DA01021-4F11-47A9-AF0E-E16816F37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数据结构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B6A42925-4945-4F48-A029-B29295B55FF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584993"/>
                <a:ext cx="7886700" cy="4351338"/>
              </a:xfrm>
            </p:spPr>
            <p:txBody>
              <a:bodyPr/>
              <a:lstStyle/>
              <a:p>
                <a:r>
                  <a:rPr lang="zh-TW" altLang="en-US" dirty="0"/>
                  <a:t>扩展 </a:t>
                </a:r>
                <a:r>
                  <a:rPr lang="en-US" altLang="zh-TW" dirty="0"/>
                  <a:t>LCS </a:t>
                </a:r>
                <a:r>
                  <a:rPr lang="zh-TW" altLang="en-US" dirty="0"/>
                  <a:t>二维表，每个表项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]</m:t>
                    </m:r>
                    <m:r>
                      <a:rPr lang="zh-TW" altLang="en-US" i="1" smtClean="0">
                        <a:latin typeface="Cambria Math" panose="02040503050406030204" pitchFamily="18" charset="0"/>
                      </a:rPr>
                      <m:t>包含</m:t>
                    </m:r>
                    <m:r>
                      <a:rPr lang="zh-TW" altLang="en-US" i="1">
                        <a:latin typeface="Cambria Math" panose="02040503050406030204" pitchFamily="18" charset="0"/>
                      </a:rPr>
                      <m:t>五</m:t>
                    </m:r>
                  </m:oMath>
                </a14:m>
                <a:r>
                  <a:rPr lang="zh-TW" altLang="en-US" dirty="0"/>
                  <a:t>个域：</a:t>
                </a:r>
                <a:endParaRPr lang="en-US" altLang="zh-TW" dirty="0"/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altLang="zh-TW" dirty="0"/>
                  <a:t>rank</a:t>
                </a:r>
                <a:r>
                  <a:rPr lang="zh-TW" altLang="en-US" dirty="0"/>
                  <a:t>：阶数</a:t>
                </a:r>
                <a:endParaRPr lang="en-US" altLang="zh-TW" dirty="0"/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altLang="zh-TW" dirty="0"/>
                  <a:t>tail</a:t>
                </a:r>
                <a:r>
                  <a:rPr lang="zh-TW" altLang="en-US" dirty="0"/>
                  <a:t>：指向最后一个后继。空值表示邻接表为空。</a:t>
                </a:r>
                <a:endParaRPr lang="en-US" altLang="zh-TW" dirty="0"/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altLang="zh-TW" dirty="0" err="1"/>
                  <a:t>pretail</a:t>
                </a:r>
                <a:r>
                  <a:rPr lang="zh-TW" altLang="en-US" dirty="0"/>
                  <a:t>：指向轮廓线倒数第二个匹配。</a:t>
                </a:r>
                <a:endParaRPr lang="en-US" altLang="zh-TW" dirty="0"/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altLang="zh-TW" dirty="0"/>
                  <a:t>head</a:t>
                </a:r>
                <a:r>
                  <a:rPr lang="zh-TW" altLang="en-US" dirty="0"/>
                  <a:t>：指向第一个后继。空值表示只有一个后继。</a:t>
                </a:r>
                <a:endParaRPr lang="en-US" altLang="zh-TW" dirty="0"/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altLang="zh-TW" dirty="0"/>
                  <a:t>next</a:t>
                </a:r>
                <a:r>
                  <a:rPr lang="zh-TW" altLang="en-US" dirty="0"/>
                  <a:t>：指向轮廓线上的下一个反支配点。仅在表项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zh-TW" altLang="en-US" dirty="0"/>
                  <a:t>为匹配的情况下有效。</a:t>
                </a:r>
                <a:endParaRPr lang="en-US" altLang="zh-TW" dirty="0"/>
              </a:p>
              <a:p>
                <a:r>
                  <a:rPr lang="zh-TW" altLang="en-US" dirty="0"/>
                  <a:t>从</a:t>
                </a:r>
                <a:r>
                  <a:rPr lang="en-US" altLang="zh-TW" dirty="0"/>
                  <a:t>head</a:t>
                </a:r>
                <a:r>
                  <a:rPr lang="zh-TW" altLang="en-US" dirty="0"/>
                  <a:t>到</a:t>
                </a:r>
                <a:r>
                  <a:rPr lang="en-US" altLang="zh-TW" dirty="0" err="1"/>
                  <a:t>pretail</a:t>
                </a:r>
                <a:r>
                  <a:rPr lang="zh-TW" altLang="en-US" dirty="0"/>
                  <a:t>，再加上</a:t>
                </a:r>
                <a:r>
                  <a:rPr lang="en-US" altLang="zh-TW" dirty="0"/>
                  <a:t>tail</a:t>
                </a:r>
                <a:r>
                  <a:rPr lang="zh-TW" altLang="en-US" dirty="0"/>
                  <a:t>，就是所有后继！</a:t>
                </a:r>
                <a:endParaRPr lang="en-US" altLang="zh-TW" dirty="0"/>
              </a:p>
              <a:p>
                <a:endParaRPr lang="en-US" altLang="zh-TW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B6A42925-4945-4F48-A029-B29295B55FF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584993"/>
                <a:ext cx="7886700" cy="4351338"/>
              </a:xfrm>
              <a:blipFill>
                <a:blip r:embed="rId2"/>
                <a:stretch>
                  <a:fillRect l="-1314" t="-2381" r="-22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圖片 3">
            <a:extLst>
              <a:ext uri="{FF2B5EF4-FFF2-40B4-BE49-F238E27FC236}">
                <a16:creationId xmlns:a16="http://schemas.microsoft.com/office/drawing/2014/main" id="{91006656-2352-4E0E-B6C3-12BB19522B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4906291"/>
            <a:ext cx="8153819" cy="1682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2518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047AE3A-62E7-484B-86A6-D4FDD2DBE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算法</a:t>
            </a:r>
            <a:endParaRPr lang="zh-CN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78EF061-0CB2-4FC0-8936-840A90B6F6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ED0D52C1-2748-4CE3-9500-31E3AF399A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625" y="1994591"/>
            <a:ext cx="8750750" cy="4013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6679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E5041CE-366C-4101-8ADC-FA92B8E24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算法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25E9DE8D-2F46-465C-A0C1-01F6CD24400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zh-TW" altLang="en-US" sz="2400" dirty="0"/>
                  <a:t>如果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zh-TW" altLang="en-US" sz="2400" dirty="0"/>
                  <a:t>是匹配，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zh-TW" altLang="en-US" sz="2400" dirty="0"/>
                  <a:t>反支配自己，因此只指向自己。</a:t>
                </a:r>
                <a:endParaRPr lang="en-US" altLang="zh-TW" sz="2400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zh-TW" altLang="en-US" sz="2400" dirty="0"/>
                  <a:t>否则，如果</a:t>
                </a:r>
                <a14:m>
                  <m:oMath xmlns:m="http://schemas.openxmlformats.org/officeDocument/2006/math">
                    <m:r>
                      <a:rPr lang="zh-TW" altLang="en-US" sz="24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−1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zh-TW" altLang="en-US" sz="2400" dirty="0"/>
                  <a:t> 和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−1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zh-TW" altLang="en-US" sz="2400" dirty="0"/>
                  <a:t>阶数不相等，表示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zh-TW" altLang="en-US" sz="2400" dirty="0"/>
                  <a:t> 位于阶数的边界上，只有指向唯一的顶点（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𝑡𝑎𝑖𝑙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−1,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TW" altLang="en-US" sz="2400" dirty="0"/>
                  <a:t>或</a:t>
                </a:r>
                <a14:m>
                  <m:oMath xmlns:m="http://schemas.openxmlformats.org/officeDocument/2006/math">
                    <m:r>
                      <a:rPr lang="en-US" altLang="zh-TW" sz="2400" b="0" i="1" dirty="0" smtClean="0">
                        <a:latin typeface="Cambria Math" panose="02040503050406030204" pitchFamily="18" charset="0"/>
                      </a:rPr>
                      <m:t>𝑡𝑎𝑖𝑙</m:t>
                    </m:r>
                    <m:r>
                      <a:rPr lang="en-US" altLang="zh-TW" sz="2400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sz="2400" b="0" i="1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TW" sz="2400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TW" sz="2400" b="0" i="1" dirty="0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TW" sz="2400" b="0" i="1" dirty="0" smtClean="0">
                        <a:latin typeface="Cambria Math" panose="02040503050406030204" pitchFamily="18" charset="0"/>
                      </a:rPr>
                      <m:t>−1)</m:t>
                    </m:r>
                  </m:oMath>
                </a14:m>
                <a:r>
                  <a:rPr lang="zh-TW" altLang="en-US" sz="2400" dirty="0"/>
                  <a:t>）。</a:t>
                </a:r>
                <a:endParaRPr lang="en-US" altLang="zh-TW" sz="2400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zh-TW" altLang="en-US" sz="2400" dirty="0"/>
                  <a:t>否则，</a:t>
                </a:r>
                <a:r>
                  <a:rPr lang="en-US" altLang="zh-TW" sz="2400" dirty="0"/>
                  <a:t>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zh-TW" altLang="en-US" sz="2400" dirty="0"/>
                  <a:t>不是匹配且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−1, 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zh-TW" altLang="en-US" sz="2400" dirty="0"/>
                  <a:t>和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−1]</m:t>
                    </m:r>
                  </m:oMath>
                </a14:m>
                <a:r>
                  <a:rPr lang="zh-TW" altLang="en-US" sz="2400" dirty="0"/>
                  <a:t>阶数相等。</a:t>
                </a:r>
                <a:endParaRPr lang="en-US" altLang="zh-TW" sz="2400" dirty="0"/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zh-TW" altLang="en-US" sz="2000" dirty="0"/>
                  <a:t>如果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𝑡𝑎𝑖𝑙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−1,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TW" altLang="en-US" sz="2000" dirty="0"/>
                  <a:t>和</a:t>
                </a:r>
                <a14:m>
                  <m:oMath xmlns:m="http://schemas.openxmlformats.org/officeDocument/2006/math">
                    <m:r>
                      <a:rPr lang="en-US" altLang="zh-TW" sz="2000" i="1">
                        <a:latin typeface="Cambria Math" panose="02040503050406030204" pitchFamily="18" charset="0"/>
                      </a:rPr>
                      <m:t>𝑡𝑎𝑖𝑙</m:t>
                    </m:r>
                    <m:r>
                      <a:rPr lang="en-US" altLang="zh-TW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sz="20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TW" sz="20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TW" sz="2000" i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−1</m:t>
                    </m:r>
                    <m:r>
                      <a:rPr lang="en-US" altLang="zh-TW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TW" altLang="en-US" sz="2000" dirty="0"/>
                  <a:t>位于同一行，舍弃</a:t>
                </a:r>
                <a14:m>
                  <m:oMath xmlns:m="http://schemas.openxmlformats.org/officeDocument/2006/math">
                    <m:r>
                      <a:rPr lang="en-US" altLang="zh-TW" sz="2000" i="1">
                        <a:latin typeface="Cambria Math" panose="02040503050406030204" pitchFamily="18" charset="0"/>
                      </a:rPr>
                      <m:t>𝑡𝑎𝑖𝑙</m:t>
                    </m:r>
                    <m:r>
                      <a:rPr lang="en-US" altLang="zh-TW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sz="20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TW" sz="20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TW" sz="2000" i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TW" sz="2000" i="1">
                        <a:latin typeface="Cambria Math" panose="02040503050406030204" pitchFamily="18" charset="0"/>
                      </a:rPr>
                      <m:t>−1)</m:t>
                    </m:r>
                  </m:oMath>
                </a14:m>
                <a:r>
                  <a:rPr lang="zh-TW" altLang="en-US" sz="2000" dirty="0"/>
                  <a:t>，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𝑝𝑟𝑒𝑡𝑎𝑖𝑙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𝑝𝑟𝑒𝑡𝑎𝑖𝑙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−1)</m:t>
                    </m:r>
                    <m:r>
                      <a:rPr lang="zh-TW" altLang="en-US" sz="2000" i="1">
                        <a:latin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lang="zh-TW" altLang="en-US" sz="2000" dirty="0"/>
                  <a:t>否则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𝑝𝑟𝑒𝑡𝑎𝑖𝑙</m:t>
                    </m:r>
                    <m:d>
                      <m:dPr>
                        <m:ctrlP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𝑡𝑎𝑖𝑙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−1)</m:t>
                    </m:r>
                  </m:oMath>
                </a14:m>
                <a:r>
                  <a:rPr lang="zh-TW" altLang="en-US" sz="2000" dirty="0"/>
                  <a:t>。</a:t>
                </a:r>
                <a:endParaRPr lang="en-US" altLang="zh-TW" sz="2000" dirty="0"/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zh-TW" altLang="en-US" sz="2000" dirty="0"/>
                  <a:t>如果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𝑝𝑟𝑒𝑡𝑎𝑖𝑙</m:t>
                    </m:r>
                    <m:d>
                      <m:dPr>
                        <m:ctrlP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</m:oMath>
                </a14:m>
                <a:r>
                  <a:rPr lang="zh-TW" altLang="en-US" sz="2000" dirty="0"/>
                  <a:t>和</a:t>
                </a:r>
                <a14:m>
                  <m:oMath xmlns:m="http://schemas.openxmlformats.org/officeDocument/2006/math">
                    <m:r>
                      <a:rPr lang="en-US" altLang="zh-TW" sz="2000" i="1">
                        <a:latin typeface="Cambria Math" panose="02040503050406030204" pitchFamily="18" charset="0"/>
                      </a:rPr>
                      <m:t>𝑡𝑎𝑖𝑙</m:t>
                    </m:r>
                    <m:r>
                      <a:rPr lang="en-US" altLang="zh-TW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sz="20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TW" sz="20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TW" sz="2000" i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TW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TW" altLang="en-US" sz="2000" dirty="0"/>
                  <a:t>位于同一列，舍弃</a:t>
                </a:r>
                <a14:m>
                  <m:oMath xmlns:m="http://schemas.openxmlformats.org/officeDocument/2006/math">
                    <m:r>
                      <a:rPr lang="en-US" altLang="zh-TW" sz="2000" i="1">
                        <a:latin typeface="Cambria Math" panose="02040503050406030204" pitchFamily="18" charset="0"/>
                      </a:rPr>
                      <m:t>𝑡𝑎𝑖𝑙</m:t>
                    </m:r>
                    <m:r>
                      <a:rPr lang="en-US" altLang="zh-TW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sz="20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TW" sz="20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TW" sz="2000" i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TW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TW" altLang="en-US" sz="2000" dirty="0"/>
                  <a:t>存放的顶点，使</a:t>
                </a:r>
                <a14:m>
                  <m:oMath xmlns:m="http://schemas.openxmlformats.org/officeDocument/2006/math">
                    <m:r>
                      <a:rPr lang="en-US" altLang="zh-TW" sz="2000" i="1">
                        <a:latin typeface="Cambria Math" panose="02040503050406030204" pitchFamily="18" charset="0"/>
                      </a:rPr>
                      <m:t>𝑡𝑎𝑖𝑙</m:t>
                    </m:r>
                    <m:d>
                      <m:dPr>
                        <m:ctrlPr>
                          <a:rPr lang="en-US" altLang="zh-TW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𝑝𝑟𝑒𝑡𝑎𝑖𝑙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altLang="zh-CN" sz="2000" dirty="0"/>
                  <a:t>)</a:t>
                </a:r>
                <a:r>
                  <a:rPr lang="zh-TW" altLang="en-US" sz="2000" dirty="0"/>
                  <a:t>。否则，</a:t>
                </a:r>
                <a14:m>
                  <m:oMath xmlns:m="http://schemas.openxmlformats.org/officeDocument/2006/math">
                    <m:r>
                      <a:rPr lang="en-US" altLang="zh-TW" sz="2000" i="1">
                        <a:latin typeface="Cambria Math" panose="02040503050406030204" pitchFamily="18" charset="0"/>
                      </a:rPr>
                      <m:t>𝑝𝑟𝑒𝑡𝑎𝑖𝑙</m:t>
                    </m:r>
                    <m:d>
                      <m:dPr>
                        <m:ctrlPr>
                          <a:rPr lang="en-US" altLang="zh-TW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</m:oMath>
                </a14:m>
                <a:r>
                  <a:rPr lang="zh-TW" altLang="en-US" sz="2000" dirty="0"/>
                  <a:t>指向的顶点指向</a:t>
                </a:r>
                <a14:m>
                  <m:oMath xmlns:m="http://schemas.openxmlformats.org/officeDocument/2006/math">
                    <m:r>
                      <a:rPr lang="en-US" altLang="zh-TW" sz="2000" i="1">
                        <a:latin typeface="Cambria Math" panose="02040503050406030204" pitchFamily="18" charset="0"/>
                      </a:rPr>
                      <m:t>𝑡𝑎𝑖𝑙</m:t>
                    </m:r>
                    <m:r>
                      <a:rPr lang="en-US" altLang="zh-TW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sz="20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TW" sz="20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TW" sz="2000" i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TW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TW" altLang="en-US" sz="2000" dirty="0"/>
                  <a:t>并且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h𝑒𝑎𝑑</m:t>
                    </m:r>
                    <m:d>
                      <m:dPr>
                        <m:ctrlP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h𝑒𝑎𝑑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−1)</m:t>
                    </m:r>
                    <m:r>
                      <a:rPr lang="zh-TW" altLang="en-US" sz="2000" i="1">
                        <a:latin typeface="Cambria Math" panose="02040503050406030204" pitchFamily="18" charset="0"/>
                      </a:rPr>
                      <m:t>。</m:t>
                    </m:r>
                  </m:oMath>
                </a14:m>
                <a:endParaRPr lang="en-US" altLang="zh-CN" sz="2000" dirty="0"/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zh-TW" altLang="en-US" sz="2000" dirty="0"/>
                  <a:t>如果</a:t>
                </a:r>
                <a14:m>
                  <m:oMath xmlns:m="http://schemas.openxmlformats.org/officeDocument/2006/math">
                    <m:r>
                      <a:rPr lang="en-US" altLang="zh-TW" sz="2000" i="1">
                        <a:latin typeface="Cambria Math" panose="02040503050406030204" pitchFamily="18" charset="0"/>
                      </a:rPr>
                      <m:t>h𝑒𝑎𝑑</m:t>
                    </m:r>
                    <m:d>
                      <m:dPr>
                        <m:ctrlPr>
                          <a:rPr lang="en-US" altLang="zh-TW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</m:oMath>
                </a14:m>
                <a:r>
                  <a:rPr lang="zh-TW" altLang="en-US" sz="2000" dirty="0"/>
                  <a:t>为空，</a:t>
                </a:r>
                <a:r>
                  <a:rPr lang="en-US" altLang="zh-TW" sz="2000" dirty="0"/>
                  <a:t> </a:t>
                </a:r>
                <a14:m>
                  <m:oMath xmlns:m="http://schemas.openxmlformats.org/officeDocument/2006/math">
                    <m:r>
                      <a:rPr lang="en-US" altLang="zh-TW" sz="2000" i="1">
                        <a:latin typeface="Cambria Math" panose="02040503050406030204" pitchFamily="18" charset="0"/>
                      </a:rPr>
                      <m:t>h𝑒𝑎𝑑</m:t>
                    </m:r>
                    <m:d>
                      <m:dPr>
                        <m:ctrlPr>
                          <a:rPr lang="en-US" altLang="zh-TW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𝑝𝑟𝑒𝑡𝑎𝑖𝑙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2000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25E9DE8D-2F46-465C-A0C1-01F6CD2440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82" t="-1961" r="-51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25805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D35D983-E1DF-43FB-BCB0-ADC1F242F0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总结</a:t>
            </a:r>
            <a:endParaRPr lang="zh-CN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0246BF9-DBE7-4C5C-A251-D4A15796A2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8254093" cy="4351338"/>
          </a:xfrm>
        </p:spPr>
        <p:txBody>
          <a:bodyPr/>
          <a:lstStyle/>
          <a:p>
            <a:r>
              <a:rPr lang="zh-TW" altLang="en-US" dirty="0"/>
              <a:t>从</a:t>
            </a:r>
            <a:r>
              <a:rPr lang="en-US" altLang="zh-TW" dirty="0"/>
              <a:t>APLG</a:t>
            </a:r>
            <a:r>
              <a:rPr lang="zh-TW" altLang="en-US" dirty="0"/>
              <a:t>构造算法可以看到，</a:t>
            </a:r>
            <a:r>
              <a:rPr lang="en-US" altLang="zh-TW" dirty="0"/>
              <a:t>APLG</a:t>
            </a:r>
            <a:r>
              <a:rPr lang="zh-TW" altLang="en-US" dirty="0"/>
              <a:t>可以和任何一种</a:t>
            </a:r>
            <a:r>
              <a:rPr lang="en-US" altLang="zh-TW" dirty="0"/>
              <a:t>LCS</a:t>
            </a:r>
            <a:r>
              <a:rPr lang="zh-TW" altLang="en-US" dirty="0"/>
              <a:t>算法一起计算。</a:t>
            </a:r>
            <a:endParaRPr lang="en-US" altLang="zh-TW" dirty="0"/>
          </a:p>
          <a:p>
            <a:r>
              <a:rPr lang="zh-TW" altLang="en-US" dirty="0"/>
              <a:t>尽管</a:t>
            </a:r>
            <a:r>
              <a:rPr lang="en-US" altLang="zh-TW" dirty="0"/>
              <a:t>APLG</a:t>
            </a:r>
            <a:r>
              <a:rPr lang="zh-TW" altLang="en-US" dirty="0"/>
              <a:t>边数巨大，但通过轮廓将许多匹配串联起来，可以大量减少空间开销，每一格二维表项仅需常数个额外开销。</a:t>
            </a:r>
            <a:endParaRPr lang="en-US" altLang="zh-TW" dirty="0"/>
          </a:p>
          <a:p>
            <a:r>
              <a:rPr lang="zh-TW" altLang="en-US" dirty="0"/>
              <a:t>如果不要求所有</a:t>
            </a:r>
            <a:r>
              <a:rPr lang="en-US" altLang="zh-TW" dirty="0"/>
              <a:t>LCS</a:t>
            </a:r>
            <a:r>
              <a:rPr lang="zh-TW" altLang="en-US" dirty="0"/>
              <a:t>必须互不相同，仅要求输出所有</a:t>
            </a:r>
            <a:r>
              <a:rPr lang="en-US" altLang="zh-TW" dirty="0"/>
              <a:t>LCS</a:t>
            </a:r>
            <a:r>
              <a:rPr lang="zh-TW" altLang="en-US" dirty="0"/>
              <a:t>嵌入，论文中有一个更为简单的构造算法。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976749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感谢</a:t>
            </a:r>
            <a:r>
              <a:rPr lang="zh-TW" altLang="en-US" dirty="0"/>
              <a:t>同学们的聆听！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61524575"/>
      </p:ext>
    </p:extLst>
  </p:cSld>
  <p:clrMapOvr>
    <a:masterClrMapping/>
  </p:clrMapOvr>
  <p:transition spd="med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BDA7117-FB61-4F00-B387-A606993D8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背景</a:t>
            </a:r>
            <a:endParaRPr lang="zh-CN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07A5DD2-3244-465F-81DA-52B3D19A0D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4293985" cy="4351338"/>
          </a:xfrm>
        </p:spPr>
        <p:txBody>
          <a:bodyPr/>
          <a:lstStyle/>
          <a:p>
            <a:r>
              <a:rPr lang="zh-TW" altLang="en-US" dirty="0"/>
              <a:t>朴素 </a:t>
            </a:r>
            <a:r>
              <a:rPr lang="en-US" altLang="zh-TW" dirty="0"/>
              <a:t>LCS </a:t>
            </a:r>
            <a:r>
              <a:rPr lang="zh-TW" altLang="en-US" dirty="0"/>
              <a:t>回溯算法需要巨大的计算开销。</a:t>
            </a:r>
            <a:endParaRPr lang="en-US" altLang="zh-TW" dirty="0"/>
          </a:p>
          <a:p>
            <a:r>
              <a:rPr lang="zh-TW" altLang="en-US" dirty="0"/>
              <a:t>最坏情况下互不相同的 </a:t>
            </a:r>
            <a:r>
              <a:rPr lang="en-US" altLang="zh-TW" dirty="0"/>
              <a:t>LCS </a:t>
            </a:r>
            <a:r>
              <a:rPr lang="zh-TW" altLang="en-US" dirty="0"/>
              <a:t>随着输入长度指数级增长，意味着我们没有好算法可以直接求解这个问题</a:t>
            </a:r>
            <a:r>
              <a:rPr lang="en-US" altLang="zh-TW" dirty="0"/>
              <a:t> </a:t>
            </a:r>
            <a:r>
              <a:rPr lang="zh-TW" altLang="en-US" dirty="0"/>
              <a:t>。</a:t>
            </a:r>
            <a:endParaRPr lang="en-US" altLang="zh-TW" dirty="0"/>
          </a:p>
          <a:p>
            <a:r>
              <a:rPr lang="zh-TW" altLang="en-US" dirty="0"/>
              <a:t>可以构造一种有向无环图来表示所有 </a:t>
            </a:r>
            <a:r>
              <a:rPr lang="en-US" altLang="zh-TW" dirty="0"/>
              <a:t>LCS</a:t>
            </a:r>
            <a:r>
              <a:rPr lang="zh-TW" altLang="en-US" dirty="0"/>
              <a:t> 。</a:t>
            </a:r>
            <a:endParaRPr lang="en-US" altLang="zh-TW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2B677A6-A3A5-4191-AE85-4D5922D91F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4194" y="2628802"/>
            <a:ext cx="3474148" cy="3721263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D135FA73-6DBA-4085-8A63-763614BEF9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4483" y="769103"/>
            <a:ext cx="2573570" cy="1519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4923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DC830D9-9FD1-43A3-A7BF-5DC49B14B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背景</a:t>
            </a:r>
            <a:endParaRPr lang="zh-CN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691524A-D11F-4EC5-9F40-BEBCA41283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8054712" cy="4351338"/>
          </a:xfrm>
        </p:spPr>
        <p:txBody>
          <a:bodyPr/>
          <a:lstStyle/>
          <a:p>
            <a:r>
              <a:rPr lang="en-US" altLang="zh-TW" dirty="0"/>
              <a:t>“</a:t>
            </a:r>
            <a:r>
              <a:rPr lang="en-US" altLang="zh-CN" b="1" dirty="0"/>
              <a:t>Fast and Simple Computation of All Longest Common Subsequences</a:t>
            </a:r>
            <a:r>
              <a:rPr lang="en-US" altLang="zh-TW" dirty="0"/>
              <a:t>”(2003) </a:t>
            </a:r>
            <a:r>
              <a:rPr lang="zh-TW" altLang="en-US" dirty="0"/>
              <a:t>作者 </a:t>
            </a:r>
            <a:r>
              <a:rPr lang="en-US" altLang="zh-CN" dirty="0"/>
              <a:t>Ronald I. Greenberg</a:t>
            </a:r>
            <a:r>
              <a:rPr lang="zh-TW" altLang="en-US" dirty="0"/>
              <a:t>  提出一种表达所有 </a:t>
            </a:r>
            <a:r>
              <a:rPr lang="en-US" altLang="zh-TW" dirty="0"/>
              <a:t>LCS </a:t>
            </a:r>
            <a:r>
              <a:rPr lang="zh-TW" altLang="en-US" dirty="0"/>
              <a:t>的有向图的构造算法，并且算法与任何一种动态规划 </a:t>
            </a:r>
            <a:r>
              <a:rPr lang="en-US" altLang="zh-TW" dirty="0"/>
              <a:t>LCS </a:t>
            </a:r>
            <a:r>
              <a:rPr lang="zh-TW" altLang="en-US" dirty="0"/>
              <a:t>算法具有相同的时间复杂度与 </a:t>
            </a:r>
            <a:r>
              <a:rPr lang="en-US" altLang="zh-TW" dirty="0"/>
              <a:t>O(</a:t>
            </a:r>
            <a:r>
              <a:rPr lang="en-US" altLang="zh-TW" dirty="0" err="1"/>
              <a:t>mn</a:t>
            </a:r>
            <a:r>
              <a:rPr lang="en-US" altLang="zh-TW" dirty="0"/>
              <a:t>)</a:t>
            </a:r>
            <a:r>
              <a:rPr lang="zh-TW" altLang="en-US" dirty="0"/>
              <a:t>空间复杂度。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206413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80E1D9E-6F4A-444A-89BC-47A348A157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115" y="365126"/>
            <a:ext cx="7980373" cy="1325563"/>
          </a:xfrm>
        </p:spPr>
        <p:txBody>
          <a:bodyPr>
            <a:normAutofit/>
          </a:bodyPr>
          <a:lstStyle/>
          <a:p>
            <a:r>
              <a:rPr lang="zh-TW" altLang="en-US" sz="4000" dirty="0"/>
              <a:t>基本概念介绍</a:t>
            </a:r>
            <a:endParaRPr lang="zh-CN" altLang="en-US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4C50F74A-ED9F-4C83-81BB-81467A27486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601920"/>
                <a:ext cx="8192216" cy="5073888"/>
              </a:xfrm>
            </p:spPr>
            <p:txBody>
              <a:bodyPr>
                <a:normAutofit/>
              </a:bodyPr>
              <a:lstStyle/>
              <a:p>
                <a:r>
                  <a:rPr lang="zh-TW" altLang="en-US" dirty="0"/>
                  <a:t> 前缀：</a:t>
                </a:r>
                <a:r>
                  <a:rPr lang="en-US" altLang="zh-TW" dirty="0"/>
                  <a:t>A[1…k]</a:t>
                </a:r>
                <a:r>
                  <a:rPr lang="zh-TW" altLang="en-US" dirty="0"/>
                  <a:t> 简记为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altLang="zh-TW" dirty="0"/>
              </a:p>
              <a:p>
                <a:r>
                  <a:rPr lang="zh-TW" altLang="en-US" dirty="0"/>
                  <a:t> 匹配：如果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begChr m:val="["/>
                        <m:endChr m:val="]"/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zh-TW" altLang="en-US" dirty="0"/>
                  <a:t>，称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zh-TW" altLang="en-US" dirty="0"/>
                  <a:t> 为匹配</a:t>
                </a:r>
                <a:endParaRPr lang="en-US" altLang="zh-TW" dirty="0"/>
              </a:p>
              <a:p>
                <a:r>
                  <a:rPr lang="zh-TW" altLang="en-US" dirty="0"/>
                  <a:t> 字符：如果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zh-TW" altLang="en-US" dirty="0"/>
                  <a:t> 为匹配，则称 </a:t>
                </a:r>
                <a:r>
                  <a:rPr lang="en-US" altLang="zh-TW" dirty="0"/>
                  <a:t>A[</a:t>
                </a:r>
                <a:r>
                  <a:rPr lang="en-US" altLang="zh-TW" dirty="0" err="1"/>
                  <a:t>i</a:t>
                </a:r>
                <a:r>
                  <a:rPr lang="en-US" altLang="zh-TW" dirty="0"/>
                  <a:t>]</a:t>
                </a:r>
                <a:r>
                  <a:rPr lang="zh-TW" altLang="en-US" dirty="0"/>
                  <a:t> </a:t>
                </a:r>
                <a:r>
                  <a:rPr lang="en-US" altLang="zh-TW" dirty="0"/>
                  <a:t>=</a:t>
                </a:r>
                <a:r>
                  <a:rPr lang="zh-TW" altLang="en-US" dirty="0"/>
                  <a:t> </a:t>
                </a:r>
                <a:r>
                  <a:rPr lang="en-US" altLang="zh-TW" dirty="0"/>
                  <a:t>B[j] </a:t>
                </a:r>
                <a:r>
                  <a:rPr lang="zh-TW" altLang="en-US" dirty="0"/>
                  <a:t>为匹配</a:t>
                </a:r>
                <a14:m>
                  <m:oMath xmlns:m="http://schemas.openxmlformats.org/officeDocument/2006/math">
                    <m:r>
                      <a:rPr lang="zh-TW" altLang="en-U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zh-TW" altLang="en-US" dirty="0"/>
                  <a:t> 对应的字符。</a:t>
                </a:r>
                <a:endParaRPr lang="en-US" altLang="zh-TW" dirty="0"/>
              </a:p>
              <a:p>
                <a:r>
                  <a:rPr lang="zh-TW" altLang="en-US" dirty="0"/>
                  <a:t> 阶：</a:t>
                </a:r>
                <a:r>
                  <a:rPr lang="en-US" altLang="zh-TW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zh-TW" altLang="en-US" i="1">
                        <a:latin typeface="Cambria Math" panose="02040503050406030204" pitchFamily="18" charset="0"/>
                      </a:rPr>
                      <m:t>和</m:t>
                    </m:r>
                  </m:oMath>
                </a14:m>
                <a:r>
                  <a:rPr lang="zh-TW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zh-TW" altLang="en-US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zh-TW" altLang="en-US" i="1">
                        <a:latin typeface="Cambria Math" panose="02040503050406030204" pitchFamily="18" charset="0"/>
                      </a:rPr>
                      <m:t>的</m:t>
                    </m:r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/>
                  <a:t>LCS</a:t>
                </a:r>
                <a:r>
                  <a:rPr lang="zh-TW" altLang="en-US" dirty="0"/>
                  <a:t> 长度称为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zh-TW" altLang="en-US" dirty="0"/>
                  <a:t> 的阶，记为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b="0" i="0" smtClean="0">
                        <a:latin typeface="Cambria Math" panose="02040503050406030204" pitchFamily="18" charset="0"/>
                      </a:rPr>
                      <m:t>rank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TW" altLang="en-US" dirty="0"/>
                  <a:t>。 </a:t>
                </a:r>
                <a:endParaRPr lang="en-US" altLang="zh-TW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4C50F74A-ED9F-4C83-81BB-81467A27486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601920"/>
                <a:ext cx="8192216" cy="5073888"/>
              </a:xfrm>
              <a:blipFill>
                <a:blip r:embed="rId2"/>
                <a:stretch>
                  <a:fillRect l="-1265" t="-21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19888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B5E2CF5-95F0-457C-BAD7-7DD0C025B2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115" y="365126"/>
            <a:ext cx="8117877" cy="1325563"/>
          </a:xfrm>
        </p:spPr>
        <p:txBody>
          <a:bodyPr>
            <a:normAutofit/>
          </a:bodyPr>
          <a:lstStyle/>
          <a:p>
            <a:r>
              <a:rPr lang="zh-TW" altLang="en-US" sz="4000" dirty="0"/>
              <a:t>基本概念介绍</a:t>
            </a:r>
            <a:endParaRPr lang="zh-CN" altLang="en-US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50706430-2CC7-449F-95E4-547D1CCD380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52377" y="1832500"/>
                <a:ext cx="8474745" cy="4774556"/>
              </a:xfrm>
            </p:spPr>
            <p:txBody>
              <a:bodyPr>
                <a:normAutofit/>
              </a:bodyPr>
              <a:lstStyle/>
              <a:p>
                <a:r>
                  <a:rPr lang="zh-CN" altLang="en-US" sz="2400" dirty="0"/>
                  <a:t>引理１：假設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zh-CN" altLang="en-US" sz="2400" dirty="0"/>
                  <a:t> 是一個匹配</a:t>
                </a:r>
                <a:r>
                  <a:rPr lang="zh-TW" altLang="en-US" sz="2400" dirty="0"/>
                  <a:t>，则</a:t>
                </a:r>
                <a:endParaRPr lang="en-US" altLang="zh-TW" sz="2400" dirty="0"/>
              </a:p>
              <a:p>
                <a:pPr lvl="1"/>
                <a:r>
                  <a:rPr lang="zh-CN" altLang="en-US" sz="2000" dirty="0"/>
                  <a:t>任何</a:t>
                </a:r>
                <a14:m>
                  <m:oMath xmlns:m="http://schemas.openxmlformats.org/officeDocument/2006/math">
                    <m:r>
                      <a:rPr lang="zh-TW" altLang="en-US" sz="20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sz="2000" i="1">
                        <a:latin typeface="Cambria Math" panose="02040503050406030204" pitchFamily="18" charset="0"/>
                      </a:rPr>
                      <m:t>[</m:t>
                    </m:r>
                    <m:sSup>
                      <m:sSupPr>
                        <m:ctrlPr>
                          <a:rPr lang="en-US" altLang="zh-TW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TW" sz="2000" i="1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altLang="zh-TW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p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TW" sz="2000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zh-CN" altLang="en-US" sz="2000" dirty="0"/>
                  <a:t>滿足</a:t>
                </a:r>
                <a14:m>
                  <m:oMath xmlns:m="http://schemas.openxmlformats.org/officeDocument/2006/math"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zh-CN" sz="20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i="1" dirty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lang="en-US" altLang="zh-CN" sz="2000" i="1" dirty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&lt; </m:t>
                    </m:r>
                    <m:r>
                      <a:rPr lang="en-US" altLang="zh-CN" sz="2000" i="1" dirty="0" err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2000" dirty="0"/>
                  <a:t>且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i="1" dirty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p>
                        <m:r>
                          <a:rPr lang="en-US" altLang="zh-CN" sz="2000" i="1" dirty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2000" dirty="0"/>
                  <a:t>，必定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sz="2000">
                        <a:latin typeface="Cambria Math" panose="02040503050406030204" pitchFamily="18" charset="0"/>
                      </a:rPr>
                      <m:t>rank</m:t>
                    </m:r>
                    <m:d>
                      <m:dPr>
                        <m:ctrlPr>
                          <a:rPr lang="en-US" altLang="zh-TW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p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altLang="zh-TW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  <m:sup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𝑟𝑎𝑛𝑘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000" i="1" dirty="0" err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000" dirty="0"/>
                  <a:t>；</a:t>
                </a:r>
                <a:endParaRPr lang="en-US" altLang="zh-CN" sz="2000" dirty="0"/>
              </a:p>
              <a:p>
                <a:pPr lvl="1"/>
                <a:r>
                  <a:rPr lang="zh-CN" altLang="en-US" sz="2000" dirty="0"/>
                  <a:t>任何 </a:t>
                </a:r>
                <a14:m>
                  <m:oMath xmlns:m="http://schemas.openxmlformats.org/officeDocument/2006/math"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CN" sz="2000" i="1" dirty="0" err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′, 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′] </m:t>
                    </m:r>
                  </m:oMath>
                </a14:m>
                <a:r>
                  <a:rPr lang="zh-CN" altLang="en-US" sz="2000" dirty="0"/>
                  <a:t>滿足 </a:t>
                </a:r>
                <a14:m>
                  <m:oMath xmlns:m="http://schemas.openxmlformats.org/officeDocument/2006/math"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′ ≥ </m:t>
                    </m:r>
                    <m:r>
                      <a:rPr lang="en-US" altLang="zh-CN" sz="2000" i="1" dirty="0" err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2000" dirty="0"/>
                  <a:t>且 </a:t>
                </a:r>
                <a14:m>
                  <m:oMath xmlns:m="http://schemas.openxmlformats.org/officeDocument/2006/math"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′ ≥ 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zh-CN" altLang="en-US" sz="2000" dirty="0"/>
                  <a:t>，必定 </a:t>
                </a:r>
                <a14:m>
                  <m:oMath xmlns:m="http://schemas.openxmlformats.org/officeDocument/2006/math"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𝑟𝑎𝑛𝑘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000" i="1" dirty="0" err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′, 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′) ≥ 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𝑟𝑎𝑛𝑘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000" i="1" dirty="0" err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000" dirty="0"/>
                  <a:t>。</a:t>
                </a:r>
                <a:endParaRPr lang="en-US" altLang="zh-CN" sz="2000" dirty="0"/>
              </a:p>
              <a:p>
                <a:pPr marL="0" indent="0">
                  <a:buNone/>
                </a:pPr>
                <a:r>
                  <a:rPr lang="zh-TW" altLang="en-US" sz="2400" dirty="0"/>
                  <a:t>证明：</a:t>
                </a:r>
                <a:endParaRPr lang="en-US" altLang="zh-TW" sz="2400" dirty="0"/>
              </a:p>
              <a:p>
                <a:pPr marL="457200" indent="-457200">
                  <a:buAutoNum type="arabicPeriod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sz="2400">
                        <a:latin typeface="Cambria Math" panose="02040503050406030204" pitchFamily="18" charset="0"/>
                      </a:rPr>
                      <m:t>rank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TW" sz="2400" i="1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TW" sz="2400" i="1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zh-TW" altLang="en-US" sz="2400" dirty="0"/>
                  <a:t>是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TW" sz="24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zh-TW" altLang="en-US" sz="2400" i="1">
                        <a:latin typeface="Cambria Math" panose="02040503050406030204" pitchFamily="18" charset="0"/>
                      </a:rPr>
                      <m:t>和</m:t>
                    </m:r>
                  </m:oMath>
                </a14:m>
                <a:r>
                  <a:rPr lang="zh-TW" alt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zh-TW" altLang="en-US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TW" altLang="en-US" sz="2400" dirty="0"/>
                  <a:t>的真前缀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sub>
                    </m:sSub>
                    <m:r>
                      <a:rPr lang="en-US" altLang="zh-TW" sz="24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zh-TW" altLang="en-US" sz="2400" i="1">
                        <a:latin typeface="Cambria Math" panose="02040503050406030204" pitchFamily="18" charset="0"/>
                      </a:rPr>
                      <m:t>和</m:t>
                    </m:r>
                  </m:oMath>
                </a14:m>
                <a:r>
                  <a:rPr lang="zh-TW" alt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sub>
                    </m:sSub>
                    <m:r>
                      <a:rPr lang="zh-TW" altLang="en-US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TW" altLang="en-US" sz="2400" dirty="0"/>
                  <a:t>的 </a:t>
                </a:r>
                <a:r>
                  <a:rPr lang="en-US" altLang="zh-TW" sz="2400" dirty="0"/>
                  <a:t>LCS </a:t>
                </a:r>
                <a:r>
                  <a:rPr lang="zh-TW" altLang="en-US" sz="2400" dirty="0"/>
                  <a:t>长度，使得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sz="2400">
                        <a:latin typeface="Cambria Math" panose="02040503050406030204" pitchFamily="18" charset="0"/>
                      </a:rPr>
                      <m:t>rank</m:t>
                    </m:r>
                    <m:d>
                      <m:d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US" altLang="zh-TW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𝑟𝑎𝑛𝑘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i="1" dirty="0" err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400" dirty="0"/>
                  <a:t> </a:t>
                </a:r>
                <a:r>
                  <a:rPr lang="zh-TW" altLang="en-US" sz="2400" dirty="0"/>
                  <a:t>成立。但已知</a:t>
                </a:r>
                <a14:m>
                  <m:oMath xmlns:m="http://schemas.openxmlformats.org/officeDocument/2006/math">
                    <m:r>
                      <a:rPr lang="zh-TW" altLang="en-US" sz="24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zh-TW" altLang="en-US" sz="2400" dirty="0"/>
                  <a:t> 是一个匹配，因此上式等号不能成立。</a:t>
                </a:r>
                <a:endParaRPr lang="en-US" altLang="zh-TW" sz="2400" dirty="0"/>
              </a:p>
              <a:p>
                <a:pPr marL="457200" indent="-457200">
                  <a:buAutoNum type="arabicPeriod"/>
                </a:pPr>
                <a:r>
                  <a:rPr lang="zh-CN" altLang="en-US" sz="240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sz="2400">
                        <a:latin typeface="Cambria Math" panose="02040503050406030204" pitchFamily="18" charset="0"/>
                      </a:rPr>
                      <m:t>rank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zh-TW" altLang="en-US" sz="2400" dirty="0"/>
                  <a:t>是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p>
                            <m: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  <m:t>‘</m:t>
                            </m:r>
                          </m:sup>
                        </m:sSup>
                      </m:sub>
                    </m:sSub>
                    <m:r>
                      <a:rPr lang="en-US" altLang="zh-TW" sz="24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zh-TW" altLang="en-US" sz="2400" i="1">
                        <a:latin typeface="Cambria Math" panose="02040503050406030204" pitchFamily="18" charset="0"/>
                      </a:rPr>
                      <m:t>和</m:t>
                    </m:r>
                  </m:oMath>
                </a14:m>
                <a:r>
                  <a:rPr lang="zh-TW" alt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  <m:sup>
                            <m: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b>
                    </m:sSub>
                    <m:r>
                      <a:rPr lang="zh-TW" altLang="en-US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TW" altLang="en-US" sz="2400" dirty="0"/>
                  <a:t>的真前缀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TW" sz="24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zh-TW" altLang="en-US" sz="2400" i="1">
                        <a:latin typeface="Cambria Math" panose="02040503050406030204" pitchFamily="18" charset="0"/>
                      </a:rPr>
                      <m:t>和</m:t>
                    </m:r>
                  </m:oMath>
                </a14:m>
                <a:r>
                  <a:rPr lang="zh-TW" alt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zh-TW" altLang="en-US" sz="2400" dirty="0"/>
                  <a:t> 的 </a:t>
                </a:r>
                <a:r>
                  <a:rPr lang="en-US" altLang="zh-TW" sz="2400" dirty="0"/>
                  <a:t>LCS </a:t>
                </a:r>
                <a:r>
                  <a:rPr lang="zh-TW" altLang="en-US" sz="2400" dirty="0"/>
                  <a:t>长度，使得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sz="2400">
                        <a:latin typeface="Cambria Math" panose="02040503050406030204" pitchFamily="18" charset="0"/>
                      </a:rPr>
                      <m:t>rank</m:t>
                    </m:r>
                    <m:d>
                      <m:d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altLang="zh-TW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𝑟𝑎𝑛𝑘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i="1" dirty="0" err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400" dirty="0"/>
                  <a:t> </a:t>
                </a:r>
                <a:r>
                  <a:rPr lang="zh-TW" altLang="en-US" sz="2400" dirty="0"/>
                  <a:t>成立。</a:t>
                </a:r>
                <a:endParaRPr lang="en-US" altLang="zh-TW" sz="2400" dirty="0"/>
              </a:p>
              <a:p>
                <a:r>
                  <a:rPr lang="zh-TW" altLang="en-US" sz="2400" dirty="0"/>
                  <a:t>直观上来说，就是二维表中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zh-TW" altLang="en-US" sz="2400" dirty="0"/>
                  <a:t>左上方所有表项的阶数必定比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]</m:t>
                    </m:r>
                    <m:r>
                      <a:rPr lang="zh-TW" altLang="en-US" sz="2400" i="1" smtClean="0">
                        <a:latin typeface="Cambria Math" panose="02040503050406030204" pitchFamily="18" charset="0"/>
                      </a:rPr>
                      <m:t>更小</m:t>
                    </m:r>
                  </m:oMath>
                </a14:m>
                <a:r>
                  <a:rPr lang="zh-TW" altLang="en-US" sz="2400" dirty="0"/>
                  <a:t>，右下方的阶数必定至少有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zh-CN" altLang="en-US" sz="2400" dirty="0"/>
                  <a:t> </a:t>
                </a:r>
                <a:r>
                  <a:rPr lang="zh-TW" altLang="en-US" sz="2400" dirty="0"/>
                  <a:t>的阶数。</a:t>
                </a:r>
                <a:endParaRPr lang="en-US" altLang="zh-TW" sz="2400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50706430-2CC7-449F-95E4-547D1CCD380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52377" y="1832500"/>
                <a:ext cx="8474745" cy="4774556"/>
              </a:xfrm>
              <a:blipFill>
                <a:blip r:embed="rId2"/>
                <a:stretch>
                  <a:fillRect l="-1151" t="-1788" r="-50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50828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1CC8F63-51C2-4602-B163-4BE90FCB19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115" y="365126"/>
            <a:ext cx="8296631" cy="1325563"/>
          </a:xfrm>
        </p:spPr>
        <p:txBody>
          <a:bodyPr>
            <a:normAutofit/>
          </a:bodyPr>
          <a:lstStyle/>
          <a:p>
            <a:r>
              <a:rPr lang="en-US" altLang="zh-TW" sz="4000" dirty="0"/>
              <a:t>All-Prefixes-LCSs-Graph</a:t>
            </a:r>
            <a:r>
              <a:rPr lang="zh-TW" altLang="en-US" sz="4000" dirty="0"/>
              <a:t> </a:t>
            </a:r>
            <a:r>
              <a:rPr lang="en-US" altLang="zh-TW" sz="4000" dirty="0"/>
              <a:t>(APLG)</a:t>
            </a:r>
            <a:endParaRPr lang="zh-CN" altLang="en-US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E07F3DC0-0658-4173-8FCA-2D341884D0E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87398" y="1690689"/>
                <a:ext cx="8296631" cy="4891434"/>
              </a:xfrm>
            </p:spPr>
            <p:txBody>
              <a:bodyPr>
                <a:normAutofit/>
              </a:bodyPr>
              <a:lstStyle/>
              <a:p>
                <a:r>
                  <a:rPr lang="zh-TW" altLang="en-US" sz="2400" dirty="0"/>
                  <a:t>反支配：若</a:t>
                </a:r>
                <a:r>
                  <a:rPr lang="en-US" altLang="zh-TW" sz="2400" dirty="0"/>
                  <a:t>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</a:rPr>
                      <m:t>[</m:t>
                    </m:r>
                    <m:sSup>
                      <m:sSup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TW" sz="2400" i="1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TW" sz="2400" i="1">
                        <a:latin typeface="Cambria Math" panose="02040503050406030204" pitchFamily="18" charset="0"/>
                      </a:rPr>
                      <m:t>]</m:t>
                    </m:r>
                    <m:r>
                      <a:rPr lang="zh-TW" altLang="en-US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TW" altLang="en-US" sz="2400" dirty="0"/>
                  <a:t>反支配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zh-TW" altLang="en-US" sz="2400" dirty="0"/>
                  <a:t> ，则</a:t>
                </a:r>
                <a14:m>
                  <m:oMath xmlns:m="http://schemas.openxmlformats.org/officeDocument/2006/math">
                    <m:r>
                      <a:rPr lang="zh-TW" altLang="en-US" sz="24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altLang="zh-TW" sz="2400" i="1" dirty="0">
                  <a:latin typeface="Cambria Math" panose="02040503050406030204" pitchFamily="18" charset="0"/>
                </a:endParaRPr>
              </a:p>
              <a:p>
                <a:pPr lvl="1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TW" sz="2000" i="1">
                        <a:latin typeface="Cambria Math" panose="02040503050406030204" pitchFamily="18" charset="0"/>
                      </a:rPr>
                      <m:t>[</m:t>
                    </m:r>
                    <m:sSup>
                      <m:sSupPr>
                        <m:ctrlPr>
                          <a:rPr lang="en-US" altLang="zh-TW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TW" sz="2000" i="1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altLang="zh-TW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p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TW" sz="2000" i="1">
                        <a:latin typeface="Cambria Math" panose="02040503050406030204" pitchFamily="18" charset="0"/>
                      </a:rPr>
                      <m:t>]</m:t>
                    </m:r>
                    <m:r>
                      <a:rPr lang="zh-TW" altLang="en-US" sz="20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TW" altLang="en-US" sz="2000" dirty="0"/>
                  <a:t>与 </a:t>
                </a:r>
                <a14:m>
                  <m:oMath xmlns:m="http://schemas.openxmlformats.org/officeDocument/2006/math">
                    <m:r>
                      <a:rPr lang="en-US" altLang="zh-TW" sz="20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TW" sz="20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TW" sz="2000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TW" sz="2000" i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TW" sz="2000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zh-TW" altLang="en-US" sz="2000" dirty="0"/>
                  <a:t> </a:t>
                </a:r>
                <a:r>
                  <a:rPr lang="zh-TW" altLang="en-US" sz="2000" b="1" dirty="0">
                    <a:solidFill>
                      <a:srgbClr val="FF0000"/>
                    </a:solidFill>
                  </a:rPr>
                  <a:t>同阶</a:t>
                </a:r>
                <a:r>
                  <a:rPr lang="zh-TW" altLang="en-US" sz="2000" dirty="0"/>
                  <a:t>且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i="1" dirty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lang="en-US" altLang="zh-CN" sz="2000" i="1" dirty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000" i="1" dirty="0" err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2000" dirty="0"/>
                  <a:t>且</a:t>
                </a:r>
                <a:r>
                  <a:rPr lang="zh-TW" altLang="en-US" sz="20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i="1" dirty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p>
                        <m:r>
                          <a:rPr lang="en-US" altLang="zh-CN" sz="2000" i="1" dirty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zh-TW" altLang="en-US" sz="2000" i="1" dirty="0">
                        <a:latin typeface="Cambria Math" panose="02040503050406030204" pitchFamily="18" charset="0"/>
                      </a:rPr>
                      <m:t>；</m:t>
                    </m:r>
                  </m:oMath>
                </a14:m>
                <a:endParaRPr lang="en-US" altLang="zh-TW" sz="2000" dirty="0"/>
              </a:p>
              <a:p>
                <a:pPr lvl="1">
                  <a:buFont typeface="Arial" panose="020B0604020202020204" pitchFamily="34" charset="0"/>
                  <a:buChar char="•"/>
                </a:pPr>
                <a:r>
                  <a:rPr lang="zh-TW" altLang="en-US" sz="2000" dirty="0"/>
                  <a:t>不存在其他匹配 </a:t>
                </a:r>
                <a14:m>
                  <m:oMath xmlns:m="http://schemas.openxmlformats.org/officeDocument/2006/math"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CN" sz="2000" i="1" dirty="0" err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′, 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′] </m:t>
                    </m:r>
                  </m:oMath>
                </a14:m>
                <a:r>
                  <a:rPr lang="zh-TW" altLang="en-US" sz="2000" dirty="0"/>
                  <a:t>满足：</a:t>
                </a:r>
                <a:endParaRPr lang="en-US" altLang="zh-TW" sz="2000" dirty="0"/>
              </a:p>
              <a:p>
                <a:pPr marL="1257300" lvl="2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8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800" i="1" dirty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lang="en-US" altLang="zh-CN" sz="1800" i="1" dirty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1800" i="1" dirty="0" err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altLang="zh-TW" sz="1800" dirty="0"/>
                  <a:t> </a:t>
                </a:r>
                <a:r>
                  <a:rPr lang="zh-TW" altLang="en-US" sz="1800" dirty="0"/>
                  <a:t>且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8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800" i="1" dirty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p>
                        <m:r>
                          <a:rPr lang="en-US" altLang="zh-CN" sz="1800" i="1" dirty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&lt;</m:t>
                    </m:r>
                    <m:sSup>
                      <m:sSupPr>
                        <m:ctrlPr>
                          <a:rPr lang="en-US" altLang="zh-CN" sz="18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p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sz="1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r>
                  <a:rPr lang="zh-TW" altLang="en-US" sz="1800" dirty="0"/>
                  <a:t>；或</a:t>
                </a:r>
                <a:endParaRPr lang="en-US" altLang="zh-CN" sz="1800" dirty="0"/>
              </a:p>
              <a:p>
                <a:pPr marL="1257300" lvl="2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8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800" i="1" dirty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p>
                        <m:r>
                          <a:rPr lang="en-US" altLang="zh-CN" sz="1800" i="1" dirty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altLang="zh-TW" sz="1800" dirty="0"/>
                  <a:t> </a:t>
                </a:r>
                <a:r>
                  <a:rPr lang="zh-TW" altLang="en-US" sz="1800" dirty="0"/>
                  <a:t>且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8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lang="en-US" altLang="zh-CN" sz="1800" i="1" dirty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&lt;</m:t>
                    </m:r>
                    <m:sSup>
                      <m:sSupPr>
                        <m:ctrlPr>
                          <a:rPr lang="en-US" altLang="zh-CN" sz="18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lang="en-US" altLang="zh-CN" sz="1800" i="1" dirty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sz="1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altLang="zh-CN" sz="1800" dirty="0"/>
              </a:p>
              <a:p>
                <a:r>
                  <a:rPr lang="zh-TW" altLang="en-US" sz="2400" dirty="0"/>
                  <a:t> </a:t>
                </a:r>
                <a:r>
                  <a:rPr lang="en-US" altLang="zh-TW" sz="2400" dirty="0"/>
                  <a:t>APLG </a:t>
                </a:r>
                <a:r>
                  <a:rPr lang="zh-TW" altLang="en-US" sz="2400" dirty="0"/>
                  <a:t>定义：假设输入Ａ和Ｂ长度分别为Ｍ和Ｎ</a:t>
                </a:r>
                <a:endParaRPr lang="en-US" altLang="zh-TW" sz="2400" dirty="0"/>
              </a:p>
              <a:p>
                <a:pPr lvl="1">
                  <a:buFontTx/>
                  <a:buChar char="-"/>
                </a:pPr>
                <a:r>
                  <a:rPr lang="zh-TW" altLang="en-US" sz="2000" dirty="0"/>
                  <a:t>顶点：所有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TW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</m:oMath>
                </a14:m>
                <a:r>
                  <a:rPr lang="zh-TW" altLang="en-US" sz="2000" dirty="0"/>
                  <a:t>满足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zh-TW" altLang="en-US" sz="2000" dirty="0"/>
                  <a:t>且</a:t>
                </a:r>
                <a14:m>
                  <m:oMath xmlns:m="http://schemas.openxmlformats.org/officeDocument/2006/math">
                    <m:r>
                      <a:rPr lang="en-US" altLang="zh-TW" sz="2000" i="1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zh-TW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  <m:r>
                      <a:rPr lang="en-US" altLang="zh-TW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</m:oMath>
                </a14:m>
                <a:endParaRPr lang="en-US" altLang="zh-TW" sz="2000" dirty="0"/>
              </a:p>
              <a:p>
                <a:pPr lvl="1">
                  <a:buFontTx/>
                  <a:buChar char="-"/>
                </a:pPr>
                <a:r>
                  <a:rPr lang="zh-TW" altLang="en-US" sz="2000" dirty="0"/>
                  <a:t>有向边：如果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TW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</m:oMath>
                </a14:m>
                <a:r>
                  <a:rPr lang="zh-TW" altLang="en-US" sz="2000" dirty="0"/>
                  <a:t>连向</a:t>
                </a:r>
                <a14:m>
                  <m:oMath xmlns:m="http://schemas.openxmlformats.org/officeDocument/2006/math">
                    <m:r>
                      <a:rPr lang="en-US" altLang="zh-TW" sz="2000" i="1">
                        <a:latin typeface="Cambria Math" panose="02040503050406030204" pitchFamily="18" charset="0"/>
                      </a:rPr>
                      <m:t>[</m:t>
                    </m:r>
                    <m:sSup>
                      <m:sSupPr>
                        <m:ctrlPr>
                          <a:rPr lang="en-US" altLang="zh-TW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TW" sz="2000" i="1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altLang="zh-TW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p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TW" sz="2000" i="1">
                        <a:latin typeface="Cambria Math" panose="02040503050406030204" pitchFamily="18" charset="0"/>
                      </a:rPr>
                      <m:t>]</m:t>
                    </m:r>
                    <m:r>
                      <a:rPr lang="zh-TW" altLang="en-US" sz="20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TW" altLang="en-US" sz="2000" dirty="0"/>
                  <a:t>，则满足以下条件之一：</a:t>
                </a:r>
                <a:endParaRPr lang="en-US" altLang="zh-TW" sz="2000" dirty="0"/>
              </a:p>
              <a:p>
                <a:pPr marL="1257300" lvl="2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altLang="zh-TW" sz="1800" i="1">
                        <a:latin typeface="Cambria Math" panose="02040503050406030204" pitchFamily="18" charset="0"/>
                      </a:rPr>
                      <m:t>[</m:t>
                    </m:r>
                    <m:sSup>
                      <m:sSupPr>
                        <m:ctrlPr>
                          <a:rPr lang="en-US" altLang="zh-TW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1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lang="en-US" altLang="zh-TW" sz="18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TW" sz="1800" i="1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altLang="zh-TW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1800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p>
                        <m:r>
                          <a:rPr lang="en-US" altLang="zh-TW" sz="18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TW" sz="1800" i="1">
                        <a:latin typeface="Cambria Math" panose="02040503050406030204" pitchFamily="18" charset="0"/>
                      </a:rPr>
                      <m:t>]</m:t>
                    </m:r>
                    <m:r>
                      <a:rPr lang="zh-TW" altLang="en-US" sz="18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TW" altLang="en-US" sz="1800" dirty="0"/>
                  <a:t>反支配 </a:t>
                </a:r>
                <a14:m>
                  <m:oMath xmlns:m="http://schemas.openxmlformats.org/officeDocument/2006/math">
                    <m:r>
                      <a:rPr lang="en-US" altLang="zh-TW" sz="18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TW" sz="18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TW" sz="1800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TW" sz="1800" i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TW" sz="1800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zh-TW" altLang="en-US" sz="1800" dirty="0"/>
                  <a:t>；或</a:t>
                </a:r>
                <a:endParaRPr lang="en-US" altLang="zh-TW" sz="1800" dirty="0"/>
              </a:p>
              <a:p>
                <a:pPr marL="1257300" lvl="2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altLang="zh-TW" sz="18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TW" sz="18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TW" sz="1800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TW" sz="1800" i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TW" sz="1800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zh-TW" altLang="en-US" sz="1800" dirty="0"/>
                  <a:t>是匹配，并且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1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lang="en-US" altLang="zh-TW" sz="18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TW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18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TW" sz="1800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zh-TW" altLang="en-US" sz="1800" dirty="0"/>
                  <a:t>且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1800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p>
                        <m:r>
                          <a:rPr lang="en-US" altLang="zh-TW" sz="18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TW" sz="1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1800" i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TW" sz="1800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zh-TW" altLang="en-US" sz="1800" dirty="0"/>
                  <a:t>。</a:t>
                </a:r>
                <a:endParaRPr lang="en-US" altLang="zh-TW" sz="1800" dirty="0"/>
              </a:p>
              <a:p>
                <a:r>
                  <a:rPr lang="zh-TW" altLang="en-US" sz="2400" dirty="0"/>
                  <a:t>如果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zh-TW" altLang="en-US" sz="2400" dirty="0"/>
                  <a:t>是匹配，</a:t>
                </a:r>
                <a:r>
                  <a:rPr lang="en-US" altLang="zh-TW" sz="2400" dirty="0"/>
                  <a:t>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zh-TW" altLang="en-US" sz="2400" dirty="0"/>
                  <a:t> 反支配自己，所以 </a:t>
                </a:r>
                <a:r>
                  <a:rPr lang="en-US" altLang="zh-TW" sz="2400" dirty="0"/>
                  <a:t>APLG </a:t>
                </a:r>
                <a:r>
                  <a:rPr lang="zh-TW" altLang="en-US" sz="2400" dirty="0"/>
                  <a:t>存在自环。</a:t>
                </a:r>
                <a:endParaRPr lang="en-US" altLang="zh-TW" sz="2400" dirty="0"/>
              </a:p>
              <a:p>
                <a:r>
                  <a:rPr lang="en-US" altLang="zh-TW" sz="2400" dirty="0"/>
                  <a:t>LCS</a:t>
                </a:r>
                <a:r>
                  <a:rPr lang="zh-TW" altLang="en-US" sz="2400" dirty="0"/>
                  <a:t>路径：从起点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zh-TW" altLang="en-US" sz="2400" dirty="0"/>
                  <a:t>出发到</a:t>
                </a:r>
                <a:r>
                  <a:rPr lang="zh-TW" altLang="en-US" sz="2400" b="1" dirty="0"/>
                  <a:t>阶数为零</a:t>
                </a:r>
                <a:r>
                  <a:rPr lang="zh-TW" altLang="en-US" sz="2400" dirty="0"/>
                  <a:t>的顶点的路径。</a:t>
                </a:r>
                <a:endParaRPr lang="en-US" altLang="zh-TW" sz="1600" dirty="0"/>
              </a:p>
              <a:p>
                <a:pPr lvl="1"/>
                <a:endParaRPr lang="zh-CN" altLang="en-US" sz="2000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E07F3DC0-0658-4173-8FCA-2D341884D0E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7398" y="1690689"/>
                <a:ext cx="8296631" cy="4891434"/>
              </a:xfrm>
              <a:blipFill>
                <a:blip r:embed="rId2"/>
                <a:stretch>
                  <a:fillRect l="-955" t="-1743" r="-484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948351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2494E6A-0DA8-4D30-B17F-376148C1EC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115" y="365126"/>
            <a:ext cx="7959748" cy="1325563"/>
          </a:xfrm>
        </p:spPr>
        <p:txBody>
          <a:bodyPr>
            <a:normAutofit/>
          </a:bodyPr>
          <a:lstStyle/>
          <a:p>
            <a:r>
              <a:rPr lang="en-US" altLang="zh-TW" sz="4000" dirty="0"/>
              <a:t>All-Prefixes-LCSs-Graph</a:t>
            </a:r>
            <a:r>
              <a:rPr lang="zh-TW" altLang="en-US" sz="4000" dirty="0"/>
              <a:t> </a:t>
            </a:r>
            <a:r>
              <a:rPr lang="en-US" altLang="zh-TW" sz="4000" dirty="0"/>
              <a:t>(APLG)</a:t>
            </a:r>
            <a:endParaRPr lang="zh-CN" altLang="en-US" sz="4000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BF202621-F25E-4405-BCCF-199CF0EF37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70276" y="1862567"/>
            <a:ext cx="4634785" cy="4105095"/>
          </a:xfrm>
          <a:prstGeom prst="rect">
            <a:avLst/>
          </a:prstGeom>
        </p:spPr>
      </p:pic>
      <p:pic>
        <p:nvPicPr>
          <p:cNvPr id="5" name="內容版面配置區 3">
            <a:extLst>
              <a:ext uri="{FF2B5EF4-FFF2-40B4-BE49-F238E27FC236}">
                <a16:creationId xmlns:a16="http://schemas.microsoft.com/office/drawing/2014/main" id="{DBFE63F6-C39E-4912-A600-1B7D275D81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403" y="2597134"/>
            <a:ext cx="2237396" cy="2635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3544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D1B7125-F224-4632-8BA7-5736F5E83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115" y="365126"/>
            <a:ext cx="8042249" cy="1325563"/>
          </a:xfrm>
        </p:spPr>
        <p:txBody>
          <a:bodyPr>
            <a:normAutofit/>
          </a:bodyPr>
          <a:lstStyle/>
          <a:p>
            <a:r>
              <a:rPr lang="en-US" altLang="zh-TW" sz="4000" dirty="0"/>
              <a:t>All-Prefixes-LCSs-Graph</a:t>
            </a:r>
            <a:r>
              <a:rPr lang="zh-TW" altLang="en-US" sz="4000" dirty="0"/>
              <a:t> </a:t>
            </a:r>
            <a:r>
              <a:rPr lang="en-US" altLang="zh-TW" sz="4000" dirty="0"/>
              <a:t>(APLG)</a:t>
            </a:r>
            <a:endParaRPr lang="zh-CN" altLang="en-US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6AC67A1B-1179-476A-BA4F-0C3BCA450CF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690689"/>
                <a:ext cx="7886700" cy="4863933"/>
              </a:xfrm>
            </p:spPr>
            <p:txBody>
              <a:bodyPr>
                <a:normAutofit/>
              </a:bodyPr>
              <a:lstStyle/>
              <a:p>
                <a:r>
                  <a:rPr lang="zh-TW" altLang="en-US" dirty="0"/>
                  <a:t>引理２：</a:t>
                </a:r>
                <a:r>
                  <a:rPr lang="en-US" altLang="zh-TW" dirty="0"/>
                  <a:t>APLG</a:t>
                </a:r>
                <a:r>
                  <a:rPr lang="zh-TW" altLang="en-US" dirty="0"/>
                  <a:t> 所有顶点，或是起点，或是匹配，或是某个匹配的后继。</a:t>
                </a:r>
                <a:endParaRPr lang="en-US" altLang="zh-TW" dirty="0"/>
              </a:p>
              <a:p>
                <a:r>
                  <a:rPr lang="zh-TW" altLang="en-US" dirty="0"/>
                  <a:t>引理３：任何一个匹配Ｐ都可以找到对应着相同字符的匹配Ｑ反支配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zh-TW" altLang="en-US" dirty="0"/>
                  <a:t>（Ｐ右下方）。</a:t>
                </a:r>
                <a:endParaRPr lang="en-US" altLang="zh-TW" dirty="0"/>
              </a:p>
              <a:p>
                <a:r>
                  <a:rPr lang="zh-TW" altLang="en-US" dirty="0"/>
                  <a:t>引理４：如果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] </m:t>
                    </m:r>
                  </m:oMath>
                </a14:m>
                <a:r>
                  <a:rPr lang="zh-TW" altLang="en-US" dirty="0"/>
                  <a:t>被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, …,</m:t>
                    </m:r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TW" altLang="en-US" dirty="0"/>
                  <a:t>反支配，则不存在一对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zh-TW" altLang="en-US" dirty="0"/>
                  <a:t>位于同一行或同一列，或是对应着相同的字符。</a:t>
                </a:r>
                <a:endParaRPr lang="en-US" altLang="zh-TW" dirty="0"/>
              </a:p>
              <a:p>
                <a:pPr marL="0" indent="0">
                  <a:buNone/>
                </a:pPr>
                <a:r>
                  <a:rPr lang="zh-TW" altLang="en-US" sz="2400" dirty="0"/>
                  <a:t>证明：从反支配的定义容易知道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altLang="zh-TW" sz="24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zh-TW" altLang="en-US" sz="2400" dirty="0"/>
                  <a:t>不位于同一列。假设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=[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zh-TW" altLang="en-US" sz="2400" dirty="0"/>
                  <a:t>，并且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altLang="zh-TW" sz="24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zh-TW" altLang="en-US" sz="2400" dirty="0"/>
                  <a:t> 对应着相同的字符，则推得</a:t>
                </a:r>
                <a14:m>
                  <m:oMath xmlns:m="http://schemas.openxmlformats.org/officeDocument/2006/math">
                    <m:r>
                      <a:rPr lang="zh-TW" altLang="en-US" sz="24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begChr m:val="["/>
                        <m:endChr m:val="]"/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altLang="zh-TW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begChr m:val="["/>
                        <m:endChr m:val="]"/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altLang="zh-TW" sz="24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TW" sz="2400" i="1">
                        <a:latin typeface="Cambria Math" panose="02040503050406030204" pitchFamily="18" charset="0"/>
                      </a:rPr>
                      <m:t>A</m:t>
                    </m:r>
                    <m:d>
                      <m:dPr>
                        <m:begChr m:val="["/>
                        <m:endChr m:val="]"/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] </m:t>
                    </m:r>
                  </m:oMath>
                </a14:m>
                <a:r>
                  <a:rPr lang="zh-TW" altLang="en-US" sz="2400" dirty="0"/>
                  <a:t>，从而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zh-TW" altLang="en-US" sz="2400" dirty="0"/>
                  <a:t> 和 </a:t>
                </a:r>
                <a14:m>
                  <m:oMath xmlns:m="http://schemas.openxmlformats.org/officeDocument/2006/math">
                    <m:r>
                      <a:rPr lang="en-US" altLang="zh-TW" sz="2400" b="0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TW" sz="2400" b="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TW" sz="2400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TW" sz="2400" b="0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TW" sz="2400" b="0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zh-TW" altLang="en-US" sz="2400" dirty="0"/>
                  <a:t> 均为匹配，</a:t>
                </a:r>
                <a:r>
                  <a:rPr lang="en-US" altLang="zh-TW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altLang="zh-TW" sz="24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zh-TW" altLang="en-US" sz="2400" dirty="0"/>
                  <a:t> 至少有一个不反支配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] </m:t>
                    </m:r>
                  </m:oMath>
                </a14:m>
                <a:r>
                  <a:rPr lang="zh-TW" altLang="en-US" sz="2400" dirty="0"/>
                  <a:t>，与前提假设矛盾。得证。</a:t>
                </a:r>
                <a:endParaRPr lang="en-US" altLang="zh-TW" sz="2400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6AC67A1B-1179-476A-BA4F-0C3BCA450C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690689"/>
                <a:ext cx="7886700" cy="4863933"/>
              </a:xfrm>
              <a:blipFill>
                <a:blip r:embed="rId2"/>
                <a:stretch>
                  <a:fillRect l="-1314" t="-2130" r="-464" b="-17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190290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56BD00B-3C44-4855-92DF-0DAC2E3A56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115" y="365126"/>
            <a:ext cx="8083501" cy="1325563"/>
          </a:xfrm>
        </p:spPr>
        <p:txBody>
          <a:bodyPr>
            <a:normAutofit/>
          </a:bodyPr>
          <a:lstStyle/>
          <a:p>
            <a:r>
              <a:rPr lang="en-US" altLang="zh-TW" sz="4000" dirty="0"/>
              <a:t>All-Prefixes-LCSs-Graph</a:t>
            </a:r>
            <a:r>
              <a:rPr lang="zh-TW" altLang="en-US" sz="4000" dirty="0"/>
              <a:t> </a:t>
            </a:r>
            <a:r>
              <a:rPr lang="en-US" altLang="zh-TW" sz="4000" dirty="0"/>
              <a:t>(APLG)</a:t>
            </a:r>
            <a:endParaRPr lang="zh-CN" altLang="en-US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BA34B7BA-1144-4EEE-A34D-A55AA2DAC82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49" y="1825625"/>
                <a:ext cx="7917209" cy="4351338"/>
              </a:xfrm>
            </p:spPr>
            <p:txBody>
              <a:bodyPr/>
              <a:lstStyle/>
              <a:p>
                <a:r>
                  <a:rPr lang="zh-TW" altLang="en-US" dirty="0"/>
                  <a:t>定理：</a:t>
                </a:r>
                <a:r>
                  <a:rPr lang="en-US" altLang="zh-TW" dirty="0"/>
                  <a:t>APLG</a:t>
                </a:r>
                <a:r>
                  <a:rPr lang="zh-TW" altLang="en-US" dirty="0"/>
                  <a:t>所有 </a:t>
                </a:r>
                <a:r>
                  <a:rPr lang="en-US" altLang="zh-TW" dirty="0"/>
                  <a:t>LCS</a:t>
                </a:r>
                <a:r>
                  <a:rPr lang="zh-TW" altLang="en-US" dirty="0"/>
                  <a:t> 路径与所有互不相同的</a:t>
                </a:r>
                <a:r>
                  <a:rPr lang="en-US" altLang="zh-TW" dirty="0"/>
                  <a:t>LCS </a:t>
                </a:r>
                <a:r>
                  <a:rPr lang="zh-TW" altLang="en-US" dirty="0"/>
                  <a:t>存在一一对应关系。</a:t>
                </a:r>
                <a:endParaRPr lang="en-US" altLang="zh-TW" dirty="0"/>
              </a:p>
              <a:p>
                <a:pPr marL="0" indent="0">
                  <a:buNone/>
                </a:pPr>
                <a:r>
                  <a:rPr lang="zh-TW" altLang="en-US" sz="2400" dirty="0"/>
                  <a:t>证明：</a:t>
                </a:r>
                <a:endParaRPr lang="en-US" altLang="zh-TW" sz="2400" dirty="0"/>
              </a:p>
              <a:p>
                <a:pPr marL="457200" indent="-457200">
                  <a:buAutoNum type="arabicPeriod"/>
                </a:pPr>
                <a:r>
                  <a:rPr lang="zh-TW" altLang="en-US" sz="2400" dirty="0"/>
                  <a:t>从引理３可知，对于固定顶点Ｐ而言，左上方所有匹配都能找到对应着相同字符（同行或同列）并且反支配Ｐ的匹配，因此我们没有漏掉任何一个</a:t>
                </a:r>
                <a:r>
                  <a:rPr lang="en-US" altLang="zh-TW" sz="2400" dirty="0"/>
                  <a:t>LCS</a:t>
                </a:r>
                <a:r>
                  <a:rPr lang="zh-TW" altLang="en-US" sz="2400" dirty="0"/>
                  <a:t>。</a:t>
                </a:r>
                <a:endParaRPr lang="en-US" altLang="zh-TW" sz="2400" dirty="0"/>
              </a:p>
              <a:p>
                <a:pPr marL="457200" indent="-457200">
                  <a:buAutoNum type="arabicPeriod"/>
                </a:pPr>
                <a:r>
                  <a:rPr lang="zh-TW" altLang="en-US" sz="2400" dirty="0"/>
                  <a:t>从引理４可知，任何反支配</a:t>
                </a:r>
                <a14:m>
                  <m:oMath xmlns:m="http://schemas.openxmlformats.org/officeDocument/2006/math">
                    <m:r>
                      <a:rPr lang="zh-TW" altLang="en-US" sz="24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] </m:t>
                    </m:r>
                    <m:r>
                      <a:rPr lang="zh-TW" altLang="en-US" sz="2400" i="1">
                        <a:latin typeface="Cambria Math" panose="02040503050406030204" pitchFamily="18" charset="0"/>
                      </a:rPr>
                      <m:t>的</m:t>
                    </m:r>
                  </m:oMath>
                </a14:m>
                <a:r>
                  <a:rPr lang="zh-TW" altLang="en-US" sz="2400" dirty="0"/>
                  <a:t>匹配均不对应着相同字符，因此 </a:t>
                </a:r>
                <a:r>
                  <a:rPr lang="en-US" altLang="zh-TW" sz="2400" dirty="0"/>
                  <a:t>LCS </a:t>
                </a:r>
                <a:r>
                  <a:rPr lang="zh-TW" altLang="en-US" sz="2400" dirty="0"/>
                  <a:t>路径每一个分叉都对应着不同 </a:t>
                </a:r>
                <a:r>
                  <a:rPr lang="en-US" altLang="zh-TW" sz="2400" dirty="0"/>
                  <a:t>LCS</a:t>
                </a:r>
                <a:r>
                  <a:rPr lang="zh-TW" altLang="en-US" sz="2400" dirty="0"/>
                  <a:t>，因此 </a:t>
                </a:r>
                <a:r>
                  <a:rPr lang="en-US" altLang="zh-TW" sz="2400" dirty="0"/>
                  <a:t>APLG </a:t>
                </a:r>
                <a:r>
                  <a:rPr lang="zh-TW" altLang="en-US" sz="2400" dirty="0"/>
                  <a:t>中找到的 </a:t>
                </a:r>
                <a:r>
                  <a:rPr lang="en-US" altLang="zh-TW" sz="2400" dirty="0"/>
                  <a:t>LCS </a:t>
                </a:r>
                <a:r>
                  <a:rPr lang="zh-TW" altLang="en-US" sz="2400" dirty="0"/>
                  <a:t>均互不相同。</a:t>
                </a:r>
                <a:endParaRPr lang="en-US" altLang="zh-TW" sz="2400" dirty="0"/>
              </a:p>
              <a:p>
                <a:pPr marL="457200" indent="-457200">
                  <a:buAutoNum type="arabicPeriod"/>
                </a:pPr>
                <a:endParaRPr lang="en-US" altLang="zh-TW" sz="2400" dirty="0"/>
              </a:p>
              <a:p>
                <a:pPr marL="457200" indent="-457200">
                  <a:buAutoNum type="arabicPeriod"/>
                </a:pPr>
                <a:endParaRPr lang="en-US" altLang="zh-TW" sz="2400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BA34B7BA-1144-4EEE-A34D-A55AA2DAC82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49" y="1825625"/>
                <a:ext cx="7917209" cy="4351338"/>
              </a:xfrm>
              <a:blipFill>
                <a:blip r:embed="rId2"/>
                <a:stretch>
                  <a:fillRect l="-1309" t="-23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383548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4189</TotalTime>
  <Words>1721</Words>
  <Application>Microsoft Office PowerPoint</Application>
  <PresentationFormat>On-screen Show (4:3)</PresentationFormat>
  <Paragraphs>80</Paragraphs>
  <Slides>16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6" baseType="lpstr">
      <vt:lpstr>DFKai-SB</vt:lpstr>
      <vt:lpstr>华文中宋</vt:lpstr>
      <vt:lpstr>等线</vt:lpstr>
      <vt:lpstr>Arial</vt:lpstr>
      <vt:lpstr>Calibri</vt:lpstr>
      <vt:lpstr>Calibri Light</vt:lpstr>
      <vt:lpstr>Cambria Math</vt:lpstr>
      <vt:lpstr>Times New Roman</vt:lpstr>
      <vt:lpstr>Wingdings</vt:lpstr>
      <vt:lpstr>Office 主题</vt:lpstr>
      <vt:lpstr>Fast and Simple Computation of All Longest Common Subsequences</vt:lpstr>
      <vt:lpstr>背景</vt:lpstr>
      <vt:lpstr>背景</vt:lpstr>
      <vt:lpstr>基本概念介绍</vt:lpstr>
      <vt:lpstr>基本概念介绍</vt:lpstr>
      <vt:lpstr>All-Prefixes-LCSs-Graph (APLG)</vt:lpstr>
      <vt:lpstr>All-Prefixes-LCSs-Graph (APLG)</vt:lpstr>
      <vt:lpstr>All-Prefixes-LCSs-Graph (APLG)</vt:lpstr>
      <vt:lpstr>All-Prefixes-LCSs-Graph (APLG)</vt:lpstr>
      <vt:lpstr>轮廓</vt:lpstr>
      <vt:lpstr>轮廓</vt:lpstr>
      <vt:lpstr>数据结构</vt:lpstr>
      <vt:lpstr>算法</vt:lpstr>
      <vt:lpstr>算法</vt:lpstr>
      <vt:lpstr>总结</vt:lpstr>
      <vt:lpstr>感谢同学们的聆听！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Max Wu</dc:creator>
  <cp:lastModifiedBy>Steven</cp:lastModifiedBy>
  <cp:revision>163</cp:revision>
  <dcterms:created xsi:type="dcterms:W3CDTF">2015-03-05T15:31:05Z</dcterms:created>
  <dcterms:modified xsi:type="dcterms:W3CDTF">2021-12-05T17:18:51Z</dcterms:modified>
</cp:coreProperties>
</file>